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47"/>
  </p:notesMasterIdLst>
  <p:handoutMasterIdLst>
    <p:handoutMasterId r:id="rId48"/>
  </p:handoutMasterIdLst>
  <p:sldIdLst>
    <p:sldId id="545" r:id="rId3"/>
    <p:sldId id="560" r:id="rId4"/>
    <p:sldId id="570" r:id="rId5"/>
    <p:sldId id="546" r:id="rId6"/>
    <p:sldId id="415" r:id="rId7"/>
    <p:sldId id="547" r:id="rId8"/>
    <p:sldId id="573" r:id="rId9"/>
    <p:sldId id="463" r:id="rId10"/>
    <p:sldId id="430" r:id="rId11"/>
    <p:sldId id="444" r:id="rId12"/>
    <p:sldId id="445" r:id="rId13"/>
    <p:sldId id="441" r:id="rId14"/>
    <p:sldId id="466" r:id="rId15"/>
    <p:sldId id="575" r:id="rId16"/>
    <p:sldId id="548" r:id="rId17"/>
    <p:sldId id="478" r:id="rId18"/>
    <p:sldId id="457" r:id="rId19"/>
    <p:sldId id="561" r:id="rId20"/>
    <p:sldId id="574" r:id="rId21"/>
    <p:sldId id="559" r:id="rId22"/>
    <p:sldId id="437" r:id="rId23"/>
    <p:sldId id="501" r:id="rId24"/>
    <p:sldId id="473" r:id="rId25"/>
    <p:sldId id="558" r:id="rId26"/>
    <p:sldId id="486" r:id="rId27"/>
    <p:sldId id="487" r:id="rId28"/>
    <p:sldId id="557" r:id="rId29"/>
    <p:sldId id="475" r:id="rId30"/>
    <p:sldId id="556" r:id="rId31"/>
    <p:sldId id="502" r:id="rId32"/>
    <p:sldId id="555" r:id="rId33"/>
    <p:sldId id="528" r:id="rId34"/>
    <p:sldId id="488" r:id="rId35"/>
    <p:sldId id="554" r:id="rId36"/>
    <p:sldId id="504" r:id="rId37"/>
    <p:sldId id="520" r:id="rId38"/>
    <p:sldId id="552" r:id="rId39"/>
    <p:sldId id="531" r:id="rId40"/>
    <p:sldId id="544" r:id="rId41"/>
    <p:sldId id="535" r:id="rId42"/>
    <p:sldId id="551" r:id="rId43"/>
    <p:sldId id="494" r:id="rId44"/>
    <p:sldId id="549" r:id="rId45"/>
    <p:sldId id="550" r:id="rId4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44">
          <p15:clr>
            <a:srgbClr val="A4A3A4"/>
          </p15:clr>
        </p15:guide>
        <p15:guide id="3" orient="horz" pos="3240" userDrawn="1">
          <p15:clr>
            <a:srgbClr val="A4A3A4"/>
          </p15:clr>
        </p15:guide>
        <p15:guide id="4" orient="horz" pos="1915" userDrawn="1">
          <p15:clr>
            <a:srgbClr val="A4A3A4"/>
          </p15:clr>
        </p15:guide>
        <p15:guide id="5" orient="horz" pos="1076" userDrawn="1">
          <p15:clr>
            <a:srgbClr val="A4A3A4"/>
          </p15:clr>
        </p15:guide>
        <p15:guide id="6" orient="horz" pos="2958" userDrawn="1">
          <p15:clr>
            <a:srgbClr val="A4A3A4"/>
          </p15:clr>
        </p15:guide>
        <p15:guide id="7" orient="horz" pos="2686" userDrawn="1">
          <p15:clr>
            <a:srgbClr val="A4A3A4"/>
          </p15:clr>
        </p15:guide>
        <p15:guide id="8" orient="horz" pos="136">
          <p15:clr>
            <a:srgbClr val="A4A3A4"/>
          </p15:clr>
        </p15:guide>
        <p15:guide id="9" pos="1088">
          <p15:clr>
            <a:srgbClr val="A4A3A4"/>
          </p15:clr>
        </p15:guide>
        <p15:guide id="10" pos="1905">
          <p15:clr>
            <a:srgbClr val="A4A3A4"/>
          </p15:clr>
        </p15:guide>
        <p15:guide id="11" pos="3819" userDrawn="1">
          <p15:clr>
            <a:srgbClr val="A4A3A4"/>
          </p15:clr>
        </p15:guide>
        <p15:guide id="12" pos="3266">
          <p15:clr>
            <a:srgbClr val="A4A3A4"/>
          </p15:clr>
        </p15:guide>
        <p15:guide id="13" pos="5442">
          <p15:clr>
            <a:srgbClr val="A4A3A4"/>
          </p15:clr>
        </p15:guide>
        <p15:guide id="14" pos="272" userDrawn="1">
          <p15:clr>
            <a:srgbClr val="A4A3A4"/>
          </p15:clr>
        </p15:guide>
        <p15:guide id="15" pos="3537">
          <p15:clr>
            <a:srgbClr val="A4A3A4"/>
          </p15:clr>
        </p15:guide>
        <p15:guide id="16" pos="4354">
          <p15:clr>
            <a:srgbClr val="A4A3A4"/>
          </p15:clr>
        </p15:guide>
        <p15:guide id="17" pos="5170">
          <p15:clr>
            <a:srgbClr val="A4A3A4"/>
          </p15:clr>
        </p15:guide>
        <p15:guide id="18" pos="544">
          <p15:clr>
            <a:srgbClr val="A4A3A4"/>
          </p15:clr>
        </p15:guide>
        <p15:guide id="19" orient="horz" pos="282" userDrawn="1">
          <p15:clr>
            <a:srgbClr val="A4A3A4"/>
          </p15:clr>
        </p15:guide>
        <p15:guide id="20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7"/>
    <a:srgbClr val="EFC44B"/>
    <a:srgbClr val="D2A000"/>
    <a:srgbClr val="309CE3"/>
    <a:srgbClr val="95D600"/>
    <a:srgbClr val="48AEE9"/>
    <a:srgbClr val="60C0EF"/>
    <a:srgbClr val="FFFFFF"/>
    <a:srgbClr val="8DC73F"/>
    <a:srgbClr val="78D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7" autoAdjust="0"/>
    <p:restoredTop sz="93325" autoAdjust="0"/>
  </p:normalViewPr>
  <p:slideViewPr>
    <p:cSldViewPr snapToGrid="0">
      <p:cViewPr>
        <p:scale>
          <a:sx n="150" d="100"/>
          <a:sy n="150" d="100"/>
        </p:scale>
        <p:origin x="-488" y="-168"/>
      </p:cViewPr>
      <p:guideLst>
        <p:guide orient="horz" pos="544"/>
        <p:guide orient="horz" pos="3240"/>
        <p:guide orient="horz" pos="1915"/>
        <p:guide orient="horz" pos="1076"/>
        <p:guide orient="horz" pos="2958"/>
        <p:guide orient="horz" pos="2686"/>
        <p:guide orient="horz" pos="136"/>
        <p:guide orient="horz" pos="282"/>
        <p:guide orient="horz" pos="1620"/>
        <p:guide pos="1088"/>
        <p:guide pos="1905"/>
        <p:guide pos="3819"/>
        <p:guide pos="3266"/>
        <p:guide pos="5442"/>
        <p:guide pos="272"/>
        <p:guide pos="3537"/>
        <p:guide pos="4354"/>
        <p:guide pos="5170"/>
        <p:guide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432054" cy="43205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2676-1AC1-4B0C-8F0B-BFBC414F5AFD}" type="datetimeFigureOut">
              <a:rPr lang="ru-RU" smtClean="0"/>
              <a:pPr/>
              <a:t>13/11/15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0D45B-91D0-46FC-A635-8A902C7D8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6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77717-765A-4589-B636-1ACBD82D3517}" type="datetimeFigureOut">
              <a:rPr lang="ru-RU" smtClean="0"/>
              <a:pPr/>
              <a:t>13/11/15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A6E4-DBFE-413C-9198-B70DB05EB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23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5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1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59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6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1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4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Уточнить про </a:t>
            </a:r>
            <a:r>
              <a:rPr lang="ru-RU" dirty="0" err="1" smtClean="0"/>
              <a:t>тизерный</a:t>
            </a:r>
            <a:r>
              <a:rPr lang="ru-RU" dirty="0" smtClean="0"/>
              <a:t> формат,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большими буквами –СКИДКИ.</a:t>
            </a:r>
            <a:br>
              <a:rPr lang="ru-RU" dirty="0" smtClean="0"/>
            </a:br>
            <a:r>
              <a:rPr lang="ru-RU" dirty="0" smtClean="0"/>
              <a:t>Галки</a:t>
            </a:r>
            <a:r>
              <a:rPr lang="ru-RU" baseline="0" dirty="0" smtClean="0"/>
              <a:t> убрать, большие цифры, подумать над интересной композицией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1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http://www.soloway.ru/interface/</a:t>
            </a:r>
            <a:r>
              <a:rPr lang="ru-RU" dirty="0" smtClean="0"/>
              <a:t> в помощь.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1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Слайд про будущее.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90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2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9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2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1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5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A6E4-DBFE-413C-9198-B70DB05EB4D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6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ый или 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3600" y="431800"/>
            <a:ext cx="1728000" cy="245667"/>
          </a:xfrm>
          <a:prstGeom prst="rect">
            <a:avLst/>
          </a:prstGeom>
        </p:spPr>
      </p:pic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728788"/>
            <a:ext cx="4321175" cy="12969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Заголовок презентации или благодарность в конце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029325" y="431800"/>
            <a:ext cx="2609850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None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Специально для</a:t>
            </a:r>
            <a:endParaRPr lang="en-US" dirty="0" smtClean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863598" y="3025775"/>
            <a:ext cx="4321175" cy="3587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4278313"/>
            <a:ext cx="4321175" cy="431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None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r>
              <a:rPr lang="en-US" dirty="0" smtClean="0"/>
              <a:t> </a:t>
            </a:r>
            <a:r>
              <a:rPr lang="ru-RU" dirty="0" smtClean="0"/>
              <a:t>— на первой странице. Контакты — на последней.</a:t>
            </a:r>
            <a:endParaRPr lang="en-US" dirty="0" smtClean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046788" y="1368426"/>
            <a:ext cx="2592387" cy="3603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400"/>
              </a:spcBef>
              <a:buNone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Оглавление</a:t>
            </a:r>
            <a:endParaRPr lang="en-US" dirty="0" smtClean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046788" y="1728788"/>
            <a:ext cx="2592387" cy="29813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Ссылка на первый раздел</a:t>
            </a: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1728787"/>
            <a:ext cx="430213" cy="1296987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430213" cy="431800"/>
          </a:xfrm>
          <a:prstGeom prst="rect">
            <a:avLst/>
          </a:prstGeom>
          <a:solidFill>
            <a:srgbClr val="78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31800"/>
            <a:ext cx="430213" cy="431800"/>
          </a:xfrm>
          <a:prstGeom prst="rect">
            <a:avLst/>
          </a:prstGeom>
          <a:solidFill>
            <a:srgbClr val="6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863600"/>
            <a:ext cx="430213" cy="865188"/>
          </a:xfrm>
          <a:prstGeom prst="rect">
            <a:avLst/>
          </a:prstGeom>
          <a:solidFill>
            <a:srgbClr val="4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3025775"/>
            <a:ext cx="430213" cy="2116138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863600" y="3398808"/>
            <a:ext cx="4321175" cy="8795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1851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76545" y="1310098"/>
            <a:ext cx="4725525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основной текст для ключевых слайдов с важным содержанием.</a:t>
            </a:r>
            <a:br>
              <a:rPr lang="ru-RU" dirty="0" smtClean="0"/>
            </a:br>
            <a:r>
              <a:rPr lang="ru-RU" dirty="0" smtClean="0"/>
              <a:t>Слоганом, призывом к действию, ключевым определением или описанием качеств продукта.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76249" y="950305"/>
            <a:ext cx="6974205" cy="36097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Подзаголовок тут не так важен, как содержание слайда, поэтому он маленький.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59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еречисления или сравнен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3375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слайд большого количества перечислений или для сравнений</a:t>
            </a:r>
            <a:endParaRPr lang="ru-RU" dirty="0"/>
          </a:p>
        </p:txBody>
      </p:sp>
      <p:sp>
        <p:nvSpPr>
          <p:cNvPr id="1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76249" y="950305"/>
            <a:ext cx="6974205" cy="36097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Подзаголовок тут не так важен, как содержание слайда, поэтому он маленький.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1016605" y="1310098"/>
            <a:ext cx="3359150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Тезисы.</a:t>
            </a:r>
            <a:br>
              <a:rPr lang="ru-RU" dirty="0" smtClean="0"/>
            </a:br>
            <a:r>
              <a:rPr lang="ru-RU" dirty="0" smtClean="0"/>
              <a:t>Названия продуктов и услуг.</a:t>
            </a:r>
            <a:br>
              <a:rPr lang="ru-RU" dirty="0" smtClean="0"/>
            </a:br>
            <a:r>
              <a:rPr lang="ru-RU" dirty="0" smtClean="0"/>
              <a:t>Преимущества.</a:t>
            </a:r>
            <a:br>
              <a:rPr lang="ru-RU" dirty="0" smtClean="0"/>
            </a:br>
            <a:r>
              <a:rPr lang="ru-RU" dirty="0" smtClean="0"/>
              <a:t>Перечисления.</a:t>
            </a:r>
            <a:br>
              <a:rPr lang="ru-RU" dirty="0" smtClean="0"/>
            </a:br>
            <a:r>
              <a:rPr lang="ru-RU" dirty="0" smtClean="0"/>
              <a:t>Сравнения.</a:t>
            </a:r>
            <a:br>
              <a:rPr lang="ru-RU" dirty="0" smtClean="0"/>
            </a:br>
            <a:r>
              <a:rPr lang="ru-RU" dirty="0" smtClean="0"/>
              <a:t>Крупно и чётко!</a:t>
            </a:r>
            <a:br>
              <a:rPr lang="ru-RU" dirty="0" smtClean="0"/>
            </a:br>
            <a:r>
              <a:rPr lang="ru-RU" dirty="0" smtClean="0"/>
              <a:t>Цвета левой отбивки красятся по палитре в нужную цветовую гамму.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5033359" y="1310098"/>
            <a:ext cx="3626769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Ещё тезисы.</a:t>
            </a:r>
            <a:br>
              <a:rPr lang="ru-RU" dirty="0" smtClean="0"/>
            </a:br>
            <a:r>
              <a:rPr lang="ru-RU" dirty="0" smtClean="0"/>
              <a:t>Ещё названия продуктов и услуг.</a:t>
            </a:r>
            <a:br>
              <a:rPr lang="ru-RU" dirty="0" smtClean="0"/>
            </a:br>
            <a:r>
              <a:rPr lang="ru-RU" dirty="0" smtClean="0"/>
              <a:t>Ещё преимущества.</a:t>
            </a:r>
            <a:br>
              <a:rPr lang="ru-RU" dirty="0" smtClean="0"/>
            </a:br>
            <a:r>
              <a:rPr lang="ru-RU" dirty="0" smtClean="0"/>
              <a:t>Ещё перечисления.</a:t>
            </a:r>
            <a:br>
              <a:rPr lang="ru-RU" dirty="0" smtClean="0"/>
            </a:br>
            <a:r>
              <a:rPr lang="ru-RU" dirty="0" smtClean="0"/>
              <a:t>Ещё сравнения.</a:t>
            </a:r>
            <a:br>
              <a:rPr lang="ru-RU" dirty="0" smtClean="0"/>
            </a:br>
            <a:r>
              <a:rPr lang="ru-RU" dirty="0" smtClean="0"/>
              <a:t>и так далее…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66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Картинка или инфографика, диаграмма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3375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76546" y="949736"/>
            <a:ext cx="6973908" cy="72094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Здесь пишем слоган, девиз или ключевое описание.</a:t>
            </a:r>
          </a:p>
        </p:txBody>
      </p:sp>
      <p:sp>
        <p:nvSpPr>
          <p:cNvPr id="24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476545" y="1671825"/>
            <a:ext cx="8280919" cy="2879725"/>
          </a:xfrm>
          <a:prstGeom prst="rect">
            <a:avLst/>
          </a:prstGeom>
        </p:spPr>
        <p:txBody>
          <a:bodyPr lIns="0" tIns="0" rIns="0"/>
          <a:lstStyle>
            <a:lvl1pPr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Kozuka Mincho Pr6N R" pitchFamily="18" charset="-128"/>
                <a:cs typeface="Lucida Sans Unicode" pitchFamily="34" charset="0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</a:rPr>
              <a:t>Картинка, фото, иллюстрация или </a:t>
            </a:r>
            <a:r>
              <a:rPr lang="ru-RU" dirty="0" err="1" smtClean="0">
                <a:latin typeface="Calibri" panose="020F0502020204030204" pitchFamily="34" charset="0"/>
              </a:rPr>
              <a:t>инфографика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0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зелён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 userDrawn="1"/>
        </p:nvSpPr>
        <p:spPr>
          <a:xfrm>
            <a:off x="6273520" y="-528637"/>
            <a:ext cx="6205004" cy="62050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-3326637" y="-523875"/>
            <a:ext cx="6205004" cy="6205002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Зеленый</a:t>
            </a:r>
            <a:r>
              <a:rPr lang="en-US" dirty="0" smtClean="0"/>
              <a:t> </a:t>
            </a:r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65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оранжев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>
          <a:xfrm>
            <a:off x="6273520" y="-528637"/>
            <a:ext cx="6205004" cy="6205002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26637" y="-523875"/>
            <a:ext cx="6205004" cy="6205002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FEBD16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Оранжевый 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764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красн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EC1B2E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17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голуб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00B4F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78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синя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chemeClr val="accent5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42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фиолетов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66377" y="-523875"/>
            <a:ext cx="6205004" cy="620500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12783" y="-523875"/>
            <a:ext cx="6205004" cy="62050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chemeClr val="accent6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78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сиренева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 userDrawn="1"/>
        </p:nvSpPr>
        <p:spPr>
          <a:xfrm>
            <a:off x="6273520" y="-528637"/>
            <a:ext cx="6205004" cy="6205002"/>
          </a:xfrm>
          <a:prstGeom prst="ellipse">
            <a:avLst/>
          </a:prstGeom>
          <a:solidFill>
            <a:srgbClr val="00BA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-3326637" y="-523875"/>
            <a:ext cx="6205004" cy="6205002"/>
          </a:xfrm>
          <a:prstGeom prst="ellipse">
            <a:avLst/>
          </a:prstGeom>
          <a:solidFill>
            <a:srgbClr val="EC1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571920" y="-1436914"/>
            <a:ext cx="8007498" cy="8007490"/>
          </a:xfrm>
          <a:prstGeom prst="ellipse">
            <a:avLst/>
          </a:prstGeom>
          <a:solidFill>
            <a:srgbClr val="7030A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669" y="2207262"/>
            <a:ext cx="6480000" cy="7191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3300"/>
              </a:lnSpc>
              <a:spcBef>
                <a:spcPts val="0"/>
              </a:spcBef>
              <a:buNone/>
              <a:defRPr lang="ru-RU" sz="3600" b="0" i="0" baseline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Шмуцтитул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1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029326" y="1728788"/>
            <a:ext cx="2609849" cy="2549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 презентации должны использоваться только четыре стиля текста: заголовок, подзаголовок, обычный текст и комментарии. Заголовки и подзаголовки могут использовать не только в шапке.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30213" y="1728789"/>
            <a:ext cx="4754562" cy="25495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Все текстовые блоки и графика выравниваются по сетке. Показать сетку: </a:t>
            </a:r>
            <a:r>
              <a:rPr lang="en-US" dirty="0" smtClean="0"/>
              <a:t>Alt+F9.</a:t>
            </a:r>
            <a:r>
              <a:rPr lang="ru-RU" dirty="0" smtClean="0"/>
              <a:t> Это основная колонка с текстом. </a:t>
            </a:r>
            <a:br>
              <a:rPr lang="ru-RU" dirty="0" smtClean="0"/>
            </a:br>
            <a:r>
              <a:rPr lang="ru-RU" dirty="0" smtClean="0"/>
              <a:t>Вы можете удалять блоки, копировать, изменять размер по сетке, чтобы получить необходимую композицию слайда.</a:t>
            </a:r>
            <a:br>
              <a:rPr lang="ru-RU" dirty="0" smtClean="0"/>
            </a:br>
            <a:r>
              <a:rPr lang="ru-RU" dirty="0" smtClean="0"/>
              <a:t>Чтобы применить к новому слайду </a:t>
            </a:r>
            <a:r>
              <a:rPr lang="ru-RU" dirty="0" err="1" smtClean="0"/>
              <a:t>мастер-страницу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1. Правой клавишей мыши по слайду в левой панели.</a:t>
            </a:r>
            <a:br>
              <a:rPr lang="ru-RU" dirty="0" smtClean="0"/>
            </a:br>
            <a:r>
              <a:rPr lang="ru-RU" dirty="0" smtClean="0"/>
              <a:t>2. «Макет» → «Заголовок и объёкт» → Нужная мастер-страница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 ссылка на источники информации, примечания, даты и условия зверских кредитов. Комментарии могут использоваться не только внизу, но и сбоку и в центре, например в качестве сносок в </a:t>
            </a:r>
            <a:r>
              <a:rPr lang="ru-RU" dirty="0" err="1" smtClean="0"/>
              <a:t>инфографике</a:t>
            </a:r>
            <a:r>
              <a:rPr lang="ru-RU" dirty="0" smtClean="0"/>
              <a:t>. </a:t>
            </a:r>
          </a:p>
        </p:txBody>
      </p:sp>
      <p:pic>
        <p:nvPicPr>
          <p:cNvPr id="8" name="Рисунок 7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  <p:sp>
        <p:nvSpPr>
          <p:cNvPr id="10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616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подзаголовок. Он поменьше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 Важ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5300663" y="1311274"/>
            <a:ext cx="3374779" cy="2879725"/>
          </a:xfrm>
          <a:prstGeom prst="rect">
            <a:avLst/>
          </a:prstGeom>
        </p:spPr>
        <p:txBody>
          <a:bodyPr lIns="0" tIns="0" rIns="0"/>
          <a:lstStyle>
            <a:lvl1pPr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Kozuka Mincho Pr6N R" pitchFamily="18" charset="-128"/>
                <a:cs typeface="Lucida Sans Unicode" pitchFamily="34" charset="0"/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</a:rPr>
              <a:t>Картинка, фото, иллюстрация или  </a:t>
            </a:r>
            <a:r>
              <a:rPr lang="ru-RU" dirty="0" err="1" smtClean="0">
                <a:latin typeface="Calibri" panose="020F0502020204030204" pitchFamily="34" charset="0"/>
              </a:rPr>
              <a:t>инфографика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1851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476545" y="1310098"/>
            <a:ext cx="4560887" cy="2882489"/>
          </a:xfrm>
          <a:prstGeom prst="rect">
            <a:avLst/>
          </a:prstGeom>
        </p:spPr>
        <p:txBody>
          <a:bodyPr lIns="0" tIns="36000" rIns="0" bIns="0" anchor="t">
            <a:noAutofit/>
          </a:bodyPr>
          <a:lstStyle>
            <a:lvl1pPr marL="0" indent="0">
              <a:lnSpc>
                <a:spcPts val="2025"/>
              </a:lnSpc>
              <a:spcBef>
                <a:spcPts val="85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основной текст для ключевых слайдов с важным содержанием.</a:t>
            </a:r>
            <a:br>
              <a:rPr lang="ru-RU" dirty="0" smtClean="0"/>
            </a:br>
            <a:r>
              <a:rPr lang="ru-RU" dirty="0" smtClean="0"/>
              <a:t>Слоганом, призывом к действию, ключевым определением или описанием качеств продукта.</a:t>
            </a:r>
          </a:p>
        </p:txBody>
      </p:sp>
      <p:sp>
        <p:nvSpPr>
          <p:cNvPr id="22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76249" y="950305"/>
            <a:ext cx="6974205" cy="36097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Подзаголовок тут не так важен, как содержание слайда, поэтому он маленький.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23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6168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подзаголовок. Он поменьше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30213" y="1728789"/>
            <a:ext cx="4754562" cy="25495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Все текстовые блоки и графика выравниваются по сетке. Показать сетку: </a:t>
            </a:r>
            <a:r>
              <a:rPr lang="en-US" dirty="0" smtClean="0"/>
              <a:t>Alt+F9.</a:t>
            </a:r>
            <a:r>
              <a:rPr lang="ru-RU" dirty="0" smtClean="0"/>
              <a:t> Это основная колонка с текстом. </a:t>
            </a:r>
            <a:br>
              <a:rPr lang="ru-RU" dirty="0" smtClean="0"/>
            </a:br>
            <a:r>
              <a:rPr lang="ru-RU" dirty="0" smtClean="0"/>
              <a:t>Вы можете удалять блоки, копировать, изменять размер по сетке, чтобы получить необходимую композицию слайда.</a:t>
            </a:r>
            <a:br>
              <a:rPr lang="ru-RU" dirty="0" smtClean="0"/>
            </a:br>
            <a:r>
              <a:rPr lang="ru-RU" dirty="0" smtClean="0"/>
              <a:t>Чтобы применить к новому слайду </a:t>
            </a:r>
            <a:r>
              <a:rPr lang="ru-RU" dirty="0" err="1" smtClean="0"/>
              <a:t>мастер-страницу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1. Правой клавишей мыши по слайду в левой панели.</a:t>
            </a:r>
            <a:br>
              <a:rPr lang="ru-RU" dirty="0" smtClean="0"/>
            </a:br>
            <a:r>
              <a:rPr lang="ru-RU" dirty="0" smtClean="0"/>
              <a:t>2. «Макет» → «Заголовок и объёкт» → Нужная мастер-страница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 ссылка на источники информации, примечания, даты и условия зверских кредитов. Комментарии могут использоваться не только внизу, но и сбоку и в центре, например в качестве сносок в </a:t>
            </a:r>
            <a:r>
              <a:rPr lang="ru-RU" dirty="0" err="1" smtClean="0"/>
              <a:t>инфографике</a:t>
            </a:r>
            <a:r>
              <a:rPr lang="ru-RU" dirty="0" smtClean="0"/>
              <a:t>. 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6046787" y="1728787"/>
            <a:ext cx="2592387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ru-RU" sz="1200" dirty="0" smtClean="0"/>
              <a:t>Картинка</a:t>
            </a:r>
            <a:endParaRPr lang="ru-RU" dirty="0"/>
          </a:p>
        </p:txBody>
      </p:sp>
      <p:pic>
        <p:nvPicPr>
          <p:cNvPr id="14" name="Рисунок 13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+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Слайд «</a:t>
            </a:r>
            <a:r>
              <a:rPr lang="ru-RU" dirty="0" err="1" smtClean="0"/>
              <a:t>Картинка+текст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53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029326" y="1728788"/>
            <a:ext cx="2609849" cy="2549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Текст к картинке. Это слайд для </a:t>
            </a:r>
            <a:r>
              <a:rPr lang="ru-RU" dirty="0" err="1" smtClean="0"/>
              <a:t>инфографики</a:t>
            </a:r>
            <a:r>
              <a:rPr lang="ru-RU" dirty="0" smtClean="0"/>
              <a:t>, которая занимает не всю площадь слайда. 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Примечание к картинке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431800" y="1728788"/>
            <a:ext cx="5183188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ru-RU" sz="1200" dirty="0" smtClean="0">
                <a:latin typeface="Lucida Sans Unicode" pitchFamily="34" charset="0"/>
                <a:cs typeface="Lucida Sans Unicode" pitchFamily="34" charset="0"/>
              </a:rPr>
              <a:t>Картинка: фото, иллюстрация, </a:t>
            </a:r>
            <a:r>
              <a:rPr lang="ru-RU" sz="1200" dirty="0" err="1" smtClean="0">
                <a:latin typeface="Lucida Sans Unicode" pitchFamily="34" charset="0"/>
                <a:cs typeface="Lucida Sans Unicode" pitchFamily="34" charset="0"/>
              </a:rPr>
              <a:t>инфографика</a:t>
            </a:r>
            <a:endParaRPr lang="ru-RU" dirty="0"/>
          </a:p>
        </p:txBody>
      </p:sp>
      <p:pic>
        <p:nvPicPr>
          <p:cNvPr id="8" name="Рисунок 7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Слайд «Диаграмма»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53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Примечание к картинке</a:t>
            </a:r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20"/>
          </p:nvPr>
        </p:nvSpPr>
        <p:spPr>
          <a:xfrm>
            <a:off x="430213" y="1728788"/>
            <a:ext cx="8208962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endParaRPr lang="ru-RU"/>
          </a:p>
        </p:txBody>
      </p:sp>
      <p:pic>
        <p:nvPicPr>
          <p:cNvPr id="7" name="Рисунок 6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214" y="198408"/>
            <a:ext cx="5616574" cy="6651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None/>
              <a:defRPr sz="240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Слайд «Таблица»</a:t>
            </a:r>
            <a:endParaRPr lang="ru-RU" dirty="0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863600"/>
            <a:ext cx="8208962" cy="853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  <a:buNone/>
              <a:defRPr sz="1200" b="1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214" y="4278313"/>
            <a:ext cx="4754562" cy="8636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sz="960" baseline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Примечание к картинке</a:t>
            </a:r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20"/>
          </p:nvPr>
        </p:nvSpPr>
        <p:spPr>
          <a:xfrm>
            <a:off x="430213" y="1728788"/>
            <a:ext cx="8208962" cy="2549525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endParaRPr lang="ru-RU"/>
          </a:p>
        </p:txBody>
      </p:sp>
      <p:pic>
        <p:nvPicPr>
          <p:cNvPr id="7" name="Рисунок 6" descr="adriver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1975" y="215900"/>
            <a:ext cx="1728000" cy="245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Щ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728787"/>
            <a:ext cx="9144000" cy="1296987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728787"/>
            <a:ext cx="7343775" cy="12969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ts val="3600"/>
              </a:lnSpc>
              <a:spcBef>
                <a:spcPts val="3600"/>
              </a:spcBef>
              <a:spcAft>
                <a:spcPts val="3600"/>
              </a:spcAft>
              <a:buNone/>
              <a:defRPr lang="ru-RU" sz="3600" b="0" i="0" baseline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r>
              <a:rPr lang="en-US" dirty="0" smtClean="0"/>
              <a:t> </a:t>
            </a:r>
            <a:r>
              <a:rPr lang="ru-RU" dirty="0" smtClean="0"/>
              <a:t>шмуцтитула</a:t>
            </a:r>
            <a:endParaRPr lang="en-US" dirty="0" smtClean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78D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431800"/>
            <a:ext cx="9144000" cy="431800"/>
          </a:xfrm>
          <a:prstGeom prst="rect">
            <a:avLst/>
          </a:prstGeom>
          <a:solidFill>
            <a:srgbClr val="6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863600"/>
            <a:ext cx="9144000" cy="865188"/>
          </a:xfrm>
          <a:prstGeom prst="rect">
            <a:avLst/>
          </a:prstGeom>
          <a:solidFill>
            <a:srgbClr val="48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2981326"/>
            <a:ext cx="9144000" cy="1296987"/>
          </a:xfrm>
          <a:prstGeom prst="rect">
            <a:avLst/>
          </a:prstGeom>
          <a:solidFill>
            <a:srgbClr val="309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3025775"/>
            <a:ext cx="9144000" cy="2116138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Титульный или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60" y="440273"/>
            <a:ext cx="2119622" cy="635512"/>
          </a:xfrm>
          <a:prstGeom prst="rect">
            <a:avLst/>
          </a:prstGeom>
          <a:noFill/>
        </p:spPr>
      </p:pic>
      <p:sp>
        <p:nvSpPr>
          <p:cNvPr id="4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148" y="1671637"/>
            <a:ext cx="4568927" cy="7207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презентации или благодарность в конце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20" y="592139"/>
            <a:ext cx="934434" cy="35877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Специально для</a:t>
            </a:r>
            <a:endParaRPr lang="en-US" dirty="0" smtClean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76148" y="2752725"/>
            <a:ext cx="3355975" cy="3587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026"/>
              </a:lnSpc>
              <a:spcBef>
                <a:spcPts val="0"/>
              </a:spcBef>
              <a:buNone/>
              <a:defRPr sz="18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 докладчика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76148" y="3111500"/>
            <a:ext cx="3355975" cy="3603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Должность докладчика</a:t>
            </a:r>
          </a:p>
          <a:p>
            <a:pPr lvl="0"/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76148" y="4551364"/>
            <a:ext cx="214947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en-US" dirty="0" smtClean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515100" y="1671638"/>
            <a:ext cx="214947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Оглавление</a:t>
            </a:r>
            <a:endParaRPr lang="en-US" dirty="0" smtClean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516020" y="2032000"/>
            <a:ext cx="2148555" cy="28813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75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Ссылка на первый раздел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089401" y="2751138"/>
            <a:ext cx="2159000" cy="21605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Контакты для последней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страницы</a:t>
            </a:r>
          </a:p>
          <a:p>
            <a:pPr lvl="0"/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6612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Две колонки. Сравнение или перечисл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5" y="231776"/>
            <a:ext cx="5718515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заголовок. Он большой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545" y="4551364"/>
            <a:ext cx="4560887" cy="36036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стиль комментариев. Таким маленьким шрифтом набираются ссылки на исследования, примечания, даты и условия зверских кредитов. </a:t>
            </a:r>
            <a:endParaRPr lang="en-US" dirty="0" smtClean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089400" y="950914"/>
            <a:ext cx="3361054" cy="32416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Чтобы применить к новому слайду мастер-страницу:</a:t>
            </a:r>
            <a:br>
              <a:rPr lang="ru-RU" dirty="0" smtClean="0"/>
            </a:br>
            <a:r>
              <a:rPr lang="ru-RU" dirty="0" smtClean="0"/>
              <a:t>1. Правой клавишей мыши кликните по слайду в левой панели.</a:t>
            </a:r>
            <a:br>
              <a:rPr lang="ru-RU" dirty="0" smtClean="0"/>
            </a:br>
            <a:r>
              <a:rPr lang="ru-RU" dirty="0" smtClean="0"/>
              <a:t>2. Выберите «Макет» </a:t>
            </a:r>
            <a:r>
              <a:rPr lang="en-US" dirty="0" smtClean="0"/>
              <a:t>&gt; </a:t>
            </a:r>
            <a:r>
              <a:rPr lang="ru-RU" dirty="0" smtClean="0"/>
              <a:t>«Заголовок и объект» </a:t>
            </a:r>
            <a:r>
              <a:rPr lang="en-US" dirty="0" smtClean="0"/>
              <a:t>&gt;</a:t>
            </a:r>
            <a:r>
              <a:rPr lang="ru-RU" dirty="0" smtClean="0"/>
              <a:t> Нужную мастер-страницу.</a:t>
            </a:r>
            <a:br>
              <a:rPr lang="ru-RU" dirty="0" smtClean="0"/>
            </a:br>
            <a:r>
              <a:rPr lang="ru-RU" dirty="0" smtClean="0"/>
              <a:t>В презентации должны использоваться только четыре стиля текста: заголовок, подзаголовок, обычный текст и комментарии. Заголовки и подзаголовки могут использовать не только в шапке.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721509" y="1311274"/>
            <a:ext cx="1012356" cy="288131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013"/>
              </a:lnSpc>
              <a:spcBef>
                <a:spcPts val="338"/>
              </a:spcBef>
              <a:buNone/>
              <a:defRPr sz="9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Примечание сбоку называется маргиналия.</a:t>
            </a:r>
            <a:br>
              <a:rPr lang="ru-RU" dirty="0" smtClean="0"/>
            </a:br>
            <a:r>
              <a:rPr lang="ru-RU" dirty="0" smtClean="0"/>
              <a:t>Комментарии могут использовать не только снизу и сбоку, но в центре композиции, например в качестве сносок  в </a:t>
            </a:r>
            <a:r>
              <a:rPr lang="ru-RU" dirty="0" err="1" smtClean="0"/>
              <a:t>инфографике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76545" y="950914"/>
            <a:ext cx="3352505" cy="32416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Это основной текст. Он располагается в центре экрана. Текстовые блоки и графика выравниваются по сетке, могут занимать по ширине от 1 до 7 колонок, по высоте — от 1 до 8 модулей.</a:t>
            </a:r>
            <a:br>
              <a:rPr lang="ru-RU" dirty="0" smtClean="0"/>
            </a:br>
            <a:r>
              <a:rPr lang="ru-RU" dirty="0" smtClean="0"/>
              <a:t>Показать сетку: Alt+F9 .</a:t>
            </a:r>
            <a:br>
              <a:rPr lang="ru-RU" dirty="0" smtClean="0"/>
            </a:br>
            <a:r>
              <a:rPr lang="ru-RU" dirty="0" smtClean="0"/>
              <a:t>Вы можете удалять эти блоки, копировать их, изменять их размер по сетке, чтобы получить необходимую вам композицию слайда.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0" hasCustomPrompt="1"/>
          </p:nvPr>
        </p:nvSpPr>
        <p:spPr>
          <a:xfrm>
            <a:off x="7450454" y="5149850"/>
            <a:ext cx="1209675" cy="3635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135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Пример подписи к </a:t>
            </a:r>
            <a:r>
              <a:rPr lang="ru-RU" dirty="0" err="1" smtClean="0"/>
              <a:t>инфографике</a:t>
            </a:r>
            <a:endParaRPr lang="ru-RU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7149" y="227392"/>
            <a:ext cx="956558" cy="397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2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  <p:sldLayoutId id="214748365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7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hyperlink" Target="http://www.adriver.ru/doc/edu-n/pub/settargt/doptrgt/audtsegm/" TargetMode="External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png"/><Relationship Id="rId6" Type="http://schemas.openxmlformats.org/officeDocument/2006/relationships/image" Target="../media/image53.gif"/><Relationship Id="rId7" Type="http://schemas.openxmlformats.org/officeDocument/2006/relationships/image" Target="../media/image54.png"/><Relationship Id="rId8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jp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driver.ru/publisher/pric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adriver.ru" TargetMode="External"/><Relationship Id="rId4" Type="http://schemas.openxmlformats.org/officeDocument/2006/relationships/hyperlink" Target="mailto:e.martynyuk@adriver.ru" TargetMode="External"/><Relationship Id="rId5" Type="http://schemas.openxmlformats.org/officeDocument/2006/relationships/hyperlink" Target="mailto:p.dubovenko@adriver.r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adriver.ru/doc/ban/" TargetMode="External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716329" y="1318118"/>
            <a:ext cx="3584786" cy="652629"/>
          </a:xfrm>
        </p:spPr>
        <p:txBody>
          <a:bodyPr/>
          <a:lstStyle/>
          <a:p>
            <a:r>
              <a:rPr lang="en-US" sz="4400" dirty="0" err="1" smtClean="0">
                <a:latin typeface="Calibri" panose="020F0502020204030204" pitchFamily="34" charset="0"/>
              </a:rPr>
              <a:t>AdRiver</a:t>
            </a:r>
            <a:r>
              <a:rPr lang="ru-RU" sz="4400" dirty="0" smtClean="0">
                <a:latin typeface="Calibri" panose="020F0502020204030204" pitchFamily="34" charset="0"/>
              </a:rPr>
              <a:t/>
            </a:r>
            <a:br>
              <a:rPr lang="ru-RU" sz="4400" dirty="0" smtClean="0">
                <a:latin typeface="Calibri" panose="020F0502020204030204" pitchFamily="34" charset="0"/>
              </a:rPr>
            </a:br>
            <a:r>
              <a:rPr lang="ru-RU" sz="4400" dirty="0" smtClean="0">
                <a:latin typeface="Calibri" panose="020F0502020204030204" pitchFamily="34" charset="0"/>
              </a:rPr>
              <a:t/>
            </a:r>
            <a:br>
              <a:rPr lang="ru-RU" sz="4400" dirty="0" smtClean="0">
                <a:latin typeface="Calibri" panose="020F0502020204030204" pitchFamily="34" charset="0"/>
              </a:rPr>
            </a:br>
            <a:r>
              <a:rPr lang="ru-RU" sz="3600" dirty="0" smtClean="0">
                <a:latin typeface="Calibri" panose="020F0502020204030204" pitchFamily="34" charset="0"/>
              </a:rPr>
              <a:t>для издателей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4"/>
          </p:nvPr>
        </p:nvSpPr>
        <p:spPr>
          <a:xfrm>
            <a:off x="716329" y="4540784"/>
            <a:ext cx="4321175" cy="431800"/>
          </a:xfrm>
        </p:spPr>
        <p:txBody>
          <a:bodyPr/>
          <a:lstStyle/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2015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720770" y="1137978"/>
            <a:ext cx="3028950" cy="3638162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Почему </a:t>
            </a:r>
            <a:r>
              <a:rPr lang="en-US" dirty="0" smtClean="0">
                <a:latin typeface="Calibri" panose="020F0502020204030204" pitchFamily="34" charset="0"/>
              </a:rPr>
              <a:t>AdRiver?</a:t>
            </a:r>
            <a:endParaRPr lang="ru-RU" dirty="0">
              <a:latin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Коды</a:t>
            </a:r>
            <a:endParaRPr lang="ru-RU" dirty="0">
              <a:latin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>
                <a:latin typeface="Calibri" panose="020F0502020204030204" pitchFamily="34" charset="0"/>
              </a:rPr>
              <a:t>Форматы </a:t>
            </a:r>
            <a:endParaRPr lang="ru-RU" dirty="0" smtClean="0">
              <a:latin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Открутка: управление трафиком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Открутка: таргетинги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Статистика и отчеты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Спецпроекты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pl-PL" dirty="0">
                <a:latin typeface="Calibri" panose="020F0502020204030204" pitchFamily="34" charset="0"/>
              </a:rPr>
              <a:t>Viewability</a:t>
            </a:r>
            <a:endParaRPr lang="ru-RU" dirty="0" smtClean="0">
              <a:latin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Преимущества </a:t>
            </a:r>
            <a:r>
              <a:rPr lang="en-US" dirty="0" smtClean="0">
                <a:latin typeface="Calibri" panose="020F0502020204030204" pitchFamily="34" charset="0"/>
              </a:rPr>
              <a:t>AdRiver</a:t>
            </a:r>
            <a:endParaRPr lang="ru-RU" dirty="0" smtClean="0">
              <a:latin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Доступ к статистике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Клиентская поддержка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Стоимость</a:t>
            </a:r>
            <a:endParaRPr lang="en-US" dirty="0" smtClean="0">
              <a:latin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>
                <a:latin typeface="Calibri" panose="020F0502020204030204" pitchFamily="34" charset="0"/>
              </a:rPr>
              <a:t>Планы </a:t>
            </a:r>
            <a:r>
              <a:rPr lang="ru-RU" dirty="0" smtClean="0">
                <a:latin typeface="Calibri" panose="020F0502020204030204" pitchFamily="34" charset="0"/>
              </a:rPr>
              <a:t>разработки 2015-2016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Контакты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63600" y="1728787"/>
            <a:ext cx="7997688" cy="1296987"/>
          </a:xfrm>
        </p:spPr>
        <p:txBody>
          <a:bodyPr/>
          <a:lstStyle/>
          <a:p>
            <a:r>
              <a:rPr lang="ru-RU" dirty="0" err="1" smtClean="0">
                <a:latin typeface="Calibri" panose="020F0502020204030204" pitchFamily="34" charset="0"/>
              </a:rPr>
              <a:t>Открутка</a:t>
            </a:r>
            <a:r>
              <a:rPr lang="ru-RU" dirty="0" smtClean="0">
                <a:latin typeface="Calibri" panose="020F0502020204030204" pitchFamily="34" charset="0"/>
              </a:rPr>
              <a:t>: управление трафиком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9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0570" y="10396"/>
            <a:ext cx="5616574" cy="665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Возможности открутки рекламных кампаний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10569" y="1371218"/>
            <a:ext cx="8257697" cy="8616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 smtClean="0">
                <a:latin typeface="Calibri" panose="020F0502020204030204" pitchFamily="34" charset="0"/>
                <a:cs typeface="Calibri"/>
              </a:rPr>
              <a:t>Одна из основных задач системы – обеспечить максимальные возможности по открутке рекламных кампаний</a:t>
            </a:r>
            <a:endParaRPr lang="ru-RU" sz="20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444644" y="2643188"/>
            <a:ext cx="7374394" cy="1742307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cs typeface="Calibri"/>
              </a:rPr>
              <a:t>Полностью </a:t>
            </a:r>
            <a:r>
              <a:rPr lang="en-US" sz="1600" dirty="0" smtClean="0">
                <a:latin typeface="Calibri" panose="020F0502020204030204" pitchFamily="34" charset="0"/>
                <a:cs typeface="Calibri"/>
              </a:rPr>
              <a:t>real-time</a:t>
            </a:r>
            <a:r>
              <a:rPr lang="ru-RU" sz="1600" dirty="0" smtClean="0">
                <a:latin typeface="Calibri" panose="020F0502020204030204" pitchFamily="34" charset="0"/>
                <a:cs typeface="Calibri"/>
              </a:rPr>
              <a:t> система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cs typeface="Calibri"/>
              </a:rPr>
              <a:t>Гибкая система приоритетов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cs typeface="Calibri"/>
              </a:rPr>
              <a:t>Равномерно или с максимальной скоростью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cs typeface="Calibri"/>
              </a:rPr>
              <a:t>Возможность заведения размещений из сторонних систем и интерфейсов</a:t>
            </a:r>
            <a:endParaRPr lang="en-US" sz="160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/>
              </a:rPr>
              <a:t>Управляющие роботы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600" dirty="0" smtClean="0">
              <a:latin typeface="Calibri" panose="020F0502020204030204" pitchFamily="34" charset="0"/>
              <a:cs typeface="Calibri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5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"/>
          <p:cNvSpPr>
            <a:spLocks noGrp="1"/>
          </p:cNvSpPr>
          <p:nvPr>
            <p:ph type="body" sz="quarter" idx="10"/>
          </p:nvPr>
        </p:nvSpPr>
        <p:spPr>
          <a:xfrm>
            <a:off x="344816" y="198408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Управляющие роботы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577032" y="1027735"/>
            <a:ext cx="3049587" cy="651933"/>
          </a:xfrm>
        </p:spPr>
        <p:txBody>
          <a:bodyPr/>
          <a:lstStyle/>
          <a:p>
            <a:r>
              <a:rPr lang="ru-RU" sz="1800" b="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Управление </a:t>
            </a:r>
            <a:r>
              <a:rPr lang="ru-RU" sz="18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расписанию</a:t>
            </a:r>
            <a:endParaRPr lang="ru-RU" sz="1800" b="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9"/>
          </p:nvPr>
        </p:nvSpPr>
        <p:spPr>
          <a:xfrm>
            <a:off x="6145250" y="1239402"/>
            <a:ext cx="2947987" cy="440266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Оптимизация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CTR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7032" y="1725006"/>
            <a:ext cx="2742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автоматический расчет нормы показов и кликов в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сутки</a:t>
            </a:r>
            <a:endParaRPr lang="ru-RU" sz="1200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учет интенсивности трафика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сайта</a:t>
            </a:r>
            <a:endParaRPr lang="en-US" sz="1200" dirty="0" smtClean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«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запасные» показы на случай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недокрута</a:t>
            </a:r>
            <a:endParaRPr lang="ru-RU" sz="1200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250" y="1728393"/>
            <a:ext cx="2192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лучший баннер по 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CTR 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в сценарии – 70%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показов</a:t>
            </a:r>
            <a:endParaRPr lang="en-US" sz="1200" dirty="0" smtClean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остальным 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баннерам сценария – 30%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трафика</a:t>
            </a:r>
            <a:endParaRPr lang="en-US" sz="1200" dirty="0" smtClean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пересчет </a:t>
            </a:r>
            <a:r>
              <a:rPr lang="ru-RU" sz="12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каждый </a:t>
            </a:r>
            <a:r>
              <a:rPr lang="ru-RU" sz="1200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час</a:t>
            </a:r>
            <a:endParaRPr lang="ru-RU" sz="1200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816" y="3519337"/>
            <a:ext cx="342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Полное выполнение заказов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ваших клиентов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в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срок!</a:t>
            </a:r>
            <a:endParaRPr lang="ru-RU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5250" y="3519337"/>
            <a:ext cx="321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Выше общий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CTR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по рекламной кампании!</a:t>
            </a:r>
            <a:endParaRPr lang="ru-RU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991" y="3204690"/>
            <a:ext cx="1687254" cy="2503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52" y="216169"/>
            <a:ext cx="1730444" cy="2537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05" y="1254114"/>
            <a:ext cx="1618296" cy="16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3477" y="24539"/>
            <a:ext cx="7604838" cy="1071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Размещения из сторонних</a:t>
            </a:r>
            <a:b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систем и интерфейсов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20297" y="1440620"/>
            <a:ext cx="4501714" cy="1096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REST API AdRiver</a:t>
            </a:r>
            <a:r>
              <a:rPr lang="ru-RU" sz="1400" b="0" dirty="0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позволяет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издателю с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помощью собственных программных средств управлять своими рекламными кампаниями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без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использования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стандартного</a:t>
            </a:r>
            <a:r>
              <a:rPr lang="en-US" sz="1400" b="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b="0" dirty="0" err="1" smtClean="0">
                <a:latin typeface="Calibri" panose="020F0502020204030204" pitchFamily="34" charset="0"/>
                <a:cs typeface="Calibri"/>
              </a:rPr>
              <a:t>web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-интерфейса </a:t>
            </a:r>
            <a:r>
              <a:rPr lang="ru-RU" sz="1400" b="0" dirty="0" err="1" smtClean="0">
                <a:latin typeface="Calibri" panose="020F0502020204030204" pitchFamily="34" charset="0"/>
                <a:cs typeface="Calibri"/>
              </a:rPr>
              <a:t>AdRiver</a:t>
            </a:r>
            <a:endParaRPr lang="ru-RU" sz="14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0297" y="256492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78D7"/>
              </a:buClr>
            </a:pPr>
            <a:r>
              <a:rPr lang="ru-RU" sz="1400" dirty="0">
                <a:solidFill>
                  <a:srgbClr val="0078D7"/>
                </a:solidFill>
                <a:latin typeface="Calibri" panose="020F0502020204030204" pitchFamily="34" charset="0"/>
                <a:cs typeface="Calibri"/>
              </a:rPr>
              <a:t>Это может быть, например</a:t>
            </a:r>
            <a:r>
              <a:rPr lang="ru-RU" sz="1600" dirty="0">
                <a:solidFill>
                  <a:srgbClr val="0078D7"/>
                </a:solidFill>
                <a:latin typeface="Calibri" panose="020F0502020204030204" pitchFamily="34" charset="0"/>
                <a:cs typeface="Calibri"/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0078D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CRM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0078D7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собственный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интерфейс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spcAft>
                <a:spcPts val="600"/>
              </a:spcAft>
              <a:buClr>
                <a:srgbClr val="0078D7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excel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-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приложение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6" y="1632553"/>
            <a:ext cx="2762556" cy="21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419225" y="1047471"/>
            <a:ext cx="6683022" cy="3133143"/>
          </a:xfrm>
        </p:spPr>
        <p:txBody>
          <a:bodyPr/>
          <a:lstStyle/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0" dirty="0">
                <a:latin typeface="Calibri" panose="020F0502020204030204" pitchFamily="34" charset="0"/>
                <a:cs typeface="Calibri"/>
              </a:rPr>
              <a:t>Запуск пакетов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0" dirty="0" err="1">
                <a:latin typeface="Calibri" panose="020F0502020204030204" pitchFamily="34" charset="0"/>
                <a:cs typeface="Calibri"/>
              </a:rPr>
              <a:t>Шаблонизация</a:t>
            </a:r>
            <a:r>
              <a:rPr lang="ru-RU" sz="1600" b="0" dirty="0">
                <a:latin typeface="Calibri" panose="020F0502020204030204" pitchFamily="34" charset="0"/>
                <a:cs typeface="Calibri"/>
              </a:rPr>
              <a:t> основных действий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0" dirty="0">
                <a:latin typeface="Calibri" panose="020F0502020204030204" pitchFamily="34" charset="0"/>
                <a:cs typeface="Calibri"/>
              </a:rPr>
              <a:t>Собственные названия приоритетов и статусов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0" dirty="0">
                <a:latin typeface="Calibri" panose="020F0502020204030204" pitchFamily="34" charset="0"/>
                <a:cs typeface="Calibri"/>
              </a:rPr>
              <a:t>Возможность аудита любой сторонней системой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0" dirty="0">
                <a:latin typeface="Calibri" panose="020F0502020204030204" pitchFamily="34" charset="0"/>
                <a:cs typeface="Calibri"/>
              </a:rPr>
              <a:t>Мониторинг старта РК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0" dirty="0" err="1">
                <a:latin typeface="Calibri" panose="020F0502020204030204" pitchFamily="34" charset="0"/>
                <a:cs typeface="Calibri"/>
              </a:rPr>
              <a:t>Скриншотилка</a:t>
            </a:r>
            <a:endParaRPr lang="ru-RU" sz="1600" b="0" dirty="0">
              <a:latin typeface="Calibri" panose="020F0502020204030204" pitchFamily="34" charset="0"/>
              <a:cs typeface="Calibri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121891"/>
            <a:ext cx="1334924" cy="445063"/>
            <a:chOff x="0" y="1738659"/>
            <a:chExt cx="796705" cy="469821"/>
          </a:xfrm>
          <a:solidFill>
            <a:schemeClr val="accent2">
              <a:lumMod val="75000"/>
            </a:schemeClr>
          </a:solidFill>
        </p:grpSpPr>
        <p:sp>
          <p:nvSpPr>
            <p:cNvPr id="5" name="Нашивка 4"/>
            <p:cNvSpPr/>
            <p:nvPr/>
          </p:nvSpPr>
          <p:spPr>
            <a:xfrm>
              <a:off x="1" y="1738659"/>
              <a:ext cx="796704" cy="469821"/>
            </a:xfrm>
            <a:prstGeom prst="chevron">
              <a:avLst>
                <a:gd name="adj" fmla="val 379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738659"/>
              <a:ext cx="335756" cy="469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1549690"/>
            <a:ext cx="1334924" cy="445063"/>
            <a:chOff x="0" y="1738659"/>
            <a:chExt cx="796705" cy="469821"/>
          </a:xfrm>
          <a:solidFill>
            <a:schemeClr val="accent3">
              <a:lumMod val="75000"/>
            </a:schemeClr>
          </a:solidFill>
        </p:grpSpPr>
        <p:sp>
          <p:nvSpPr>
            <p:cNvPr id="8" name="Нашивка 7"/>
            <p:cNvSpPr/>
            <p:nvPr/>
          </p:nvSpPr>
          <p:spPr>
            <a:xfrm>
              <a:off x="1" y="1738659"/>
              <a:ext cx="796704" cy="469821"/>
            </a:xfrm>
            <a:prstGeom prst="chevron">
              <a:avLst>
                <a:gd name="adj" fmla="val 379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1738659"/>
              <a:ext cx="335756" cy="469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1976292"/>
            <a:ext cx="1344195" cy="463602"/>
            <a:chOff x="0" y="1719089"/>
            <a:chExt cx="804038" cy="489391"/>
          </a:xfrm>
          <a:solidFill>
            <a:schemeClr val="accent4">
              <a:lumMod val="75000"/>
            </a:schemeClr>
          </a:solidFill>
        </p:grpSpPr>
        <p:sp>
          <p:nvSpPr>
            <p:cNvPr id="11" name="Нашивка 10"/>
            <p:cNvSpPr/>
            <p:nvPr/>
          </p:nvSpPr>
          <p:spPr>
            <a:xfrm>
              <a:off x="7334" y="1719089"/>
              <a:ext cx="796704" cy="469821"/>
            </a:xfrm>
            <a:prstGeom prst="chevron">
              <a:avLst>
                <a:gd name="adj" fmla="val 379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738659"/>
              <a:ext cx="335756" cy="4698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2401444"/>
            <a:ext cx="1353465" cy="445063"/>
            <a:chOff x="0" y="1738659"/>
            <a:chExt cx="796705" cy="469821"/>
          </a:xfrm>
          <a:solidFill>
            <a:schemeClr val="accent5"/>
          </a:solidFill>
        </p:grpSpPr>
        <p:sp>
          <p:nvSpPr>
            <p:cNvPr id="14" name="Нашивка 13"/>
            <p:cNvSpPr/>
            <p:nvPr/>
          </p:nvSpPr>
          <p:spPr>
            <a:xfrm>
              <a:off x="1" y="1738659"/>
              <a:ext cx="796704" cy="469821"/>
            </a:xfrm>
            <a:prstGeom prst="chevron">
              <a:avLst>
                <a:gd name="adj" fmla="val 3796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1738659"/>
              <a:ext cx="335756" cy="46982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0" y="2838583"/>
            <a:ext cx="1344706" cy="445063"/>
            <a:chOff x="0" y="1738659"/>
            <a:chExt cx="796705" cy="469821"/>
          </a:xfrm>
          <a:solidFill>
            <a:schemeClr val="accent5">
              <a:lumMod val="75000"/>
            </a:schemeClr>
          </a:solidFill>
        </p:grpSpPr>
        <p:sp>
          <p:nvSpPr>
            <p:cNvPr id="20" name="Нашивка 19"/>
            <p:cNvSpPr/>
            <p:nvPr/>
          </p:nvSpPr>
          <p:spPr>
            <a:xfrm>
              <a:off x="1" y="1738659"/>
              <a:ext cx="796704" cy="469821"/>
            </a:xfrm>
            <a:prstGeom prst="chevron">
              <a:avLst>
                <a:gd name="adj" fmla="val 37963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1738659"/>
              <a:ext cx="335756" cy="46982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3283646"/>
            <a:ext cx="1337235" cy="445063"/>
            <a:chOff x="0" y="1738659"/>
            <a:chExt cx="796705" cy="469821"/>
          </a:xfrm>
          <a:solidFill>
            <a:schemeClr val="accent5">
              <a:lumMod val="50000"/>
            </a:schemeClr>
          </a:solidFill>
        </p:grpSpPr>
        <p:sp>
          <p:nvSpPr>
            <p:cNvPr id="23" name="Нашивка 22"/>
            <p:cNvSpPr/>
            <p:nvPr/>
          </p:nvSpPr>
          <p:spPr>
            <a:xfrm>
              <a:off x="1" y="1738659"/>
              <a:ext cx="796704" cy="469821"/>
            </a:xfrm>
            <a:prstGeom prst="chevron">
              <a:avLst>
                <a:gd name="adj" fmla="val 3796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1738659"/>
              <a:ext cx="335756" cy="469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Также доступно</a:t>
            </a:r>
            <a:endParaRPr lang="ru-RU" sz="3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7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262" y="3005583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 smtClean="0">
                <a:latin typeface="Calibri" panose="020F0502020204030204" pitchFamily="34" charset="0"/>
              </a:rPr>
              <a:t>Открутка</a:t>
            </a:r>
            <a:r>
              <a:rPr lang="ru-RU" dirty="0" smtClean="0">
                <a:latin typeface="Calibri" panose="020F0502020204030204" pitchFamily="34" charset="0"/>
              </a:rPr>
              <a:t>: таргетинги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6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49294" y="190316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Технические таргетинги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5" t="13206" r="28385" b="36978"/>
          <a:stretch/>
        </p:blipFill>
        <p:spPr>
          <a:xfrm>
            <a:off x="5726760" y="1093029"/>
            <a:ext cx="3080504" cy="4041679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 rot="16200000">
            <a:off x="5623500" y="2246505"/>
            <a:ext cx="3264809" cy="2511591"/>
          </a:xfrm>
          <a:prstGeom prst="roundRect">
            <a:avLst>
              <a:gd name="adj" fmla="val 112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02117" y="2695865"/>
            <a:ext cx="2247939" cy="11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операторам</a:t>
            </a: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производителям</a:t>
            </a: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разрешению экрана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6154092" y="1984369"/>
            <a:ext cx="2094744" cy="66519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Специальный</a:t>
            </a:r>
            <a:b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мобильный блок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2833" y="3744204"/>
            <a:ext cx="3668358" cy="139929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7121" y="3268042"/>
            <a:ext cx="2835969" cy="737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  <a:buClr>
                <a:schemeClr val="tx2"/>
              </a:buClr>
            </a:pP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А так же </a:t>
            </a: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многие 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другие!</a:t>
            </a:r>
            <a:endParaRPr lang="ru-RU" sz="20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97121" y="935081"/>
            <a:ext cx="4958135" cy="2554545"/>
            <a:chOff x="797121" y="935081"/>
            <a:chExt cx="4958135" cy="255454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817" y="2371577"/>
              <a:ext cx="426810" cy="4588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48677" y="935081"/>
              <a:ext cx="43065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  <a:buClr>
                  <a:schemeClr val="tx2"/>
                </a:buClr>
              </a:pPr>
              <a:r>
                <a:rPr lang="ru-RU" sz="1600" dirty="0" smtClean="0">
                  <a:latin typeface="Calibri" panose="020F0502020204030204" pitchFamily="34" charset="0"/>
                  <a:cs typeface="Calibri"/>
                </a:rPr>
                <a:t>Охват и частота</a:t>
              </a:r>
            </a:p>
            <a:p>
              <a:pPr>
                <a:lnSpc>
                  <a:spcPct val="250000"/>
                </a:lnSpc>
                <a:buClr>
                  <a:schemeClr val="tx2"/>
                </a:buClr>
              </a:pPr>
              <a:r>
                <a:rPr lang="ru-RU" sz="1600" dirty="0" smtClean="0">
                  <a:latin typeface="Calibri" panose="020F0502020204030204" pitchFamily="34" charset="0"/>
                  <a:cs typeface="Calibri"/>
                </a:rPr>
                <a:t>Локальное время показа</a:t>
              </a:r>
            </a:p>
            <a:p>
              <a:pPr>
                <a:lnSpc>
                  <a:spcPct val="250000"/>
                </a:lnSpc>
                <a:buClr>
                  <a:schemeClr val="tx2"/>
                </a:buClr>
              </a:pPr>
              <a:r>
                <a:rPr lang="ru-RU" sz="1600" dirty="0">
                  <a:latin typeface="Calibri" panose="020F0502020204030204" pitchFamily="34" charset="0"/>
                  <a:cs typeface="Calibri"/>
                </a:rPr>
                <a:t>По типу устройства</a:t>
              </a:r>
            </a:p>
            <a:p>
              <a:pPr>
                <a:lnSpc>
                  <a:spcPct val="250000"/>
                </a:lnSpc>
                <a:buClr>
                  <a:schemeClr val="tx2"/>
                </a:buClr>
              </a:pPr>
              <a:r>
                <a:rPr lang="ru-RU" sz="1600" dirty="0" smtClean="0">
                  <a:latin typeface="Calibri" panose="020F0502020204030204" pitchFamily="34" charset="0"/>
                  <a:cs typeface="Calibri"/>
                </a:rPr>
                <a:t>География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877" y="2999157"/>
              <a:ext cx="468690" cy="46869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114" y="1717349"/>
              <a:ext cx="468690" cy="46868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7121" y="1174519"/>
              <a:ext cx="528081" cy="367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39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4512221"/>
            <a:ext cx="9144000" cy="483112"/>
          </a:xfrm>
          <a:prstGeom prst="roundRect">
            <a:avLst>
              <a:gd name="adj" fmla="val 55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945210" y="4631427"/>
            <a:ext cx="2995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Доступно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построение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аудиторий на заказ!</a:t>
            </a:r>
          </a:p>
        </p:txBody>
      </p:sp>
      <p:sp>
        <p:nvSpPr>
          <p:cNvPr id="31" name="Овал 30"/>
          <p:cNvSpPr/>
          <p:nvPr/>
        </p:nvSpPr>
        <p:spPr>
          <a:xfrm>
            <a:off x="345351" y="1698478"/>
            <a:ext cx="1163636" cy="116363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49" y="2418978"/>
            <a:ext cx="724168" cy="7212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49" y="3325878"/>
            <a:ext cx="724168" cy="72121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17937" y="182424"/>
            <a:ext cx="6309253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Поведенческие </a:t>
            </a:r>
            <a:r>
              <a:rPr lang="ru-RU" sz="3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таргетинги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 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>
          <a:xfrm>
            <a:off x="364335" y="975606"/>
            <a:ext cx="4478598" cy="4995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 smtClean="0">
                <a:latin typeface="Calibri" panose="020F0502020204030204" pitchFamily="34" charset="0"/>
                <a:cs typeface="Calibri"/>
              </a:rPr>
              <a:t>Аудиторный</a:t>
            </a:r>
            <a:r>
              <a:rPr lang="ru-RU" sz="2000" b="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sz="2000" b="0" dirty="0" err="1" smtClean="0">
                <a:latin typeface="Calibri" panose="020F0502020204030204" pitchFamily="34" charset="0"/>
                <a:cs typeface="Calibri"/>
              </a:rPr>
              <a:t>таргетинг</a:t>
            </a:r>
            <a:r>
              <a:rPr lang="ru-RU" sz="2000" b="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  <a:cs typeface="Calibri"/>
              </a:rPr>
              <a:t>AdRiver</a:t>
            </a:r>
            <a:endParaRPr lang="ru-RU" sz="20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5"/>
          </p:nvPr>
        </p:nvSpPr>
        <p:spPr>
          <a:xfrm>
            <a:off x="4740366" y="966149"/>
            <a:ext cx="2960457" cy="6519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 smtClean="0">
                <a:latin typeface="Calibri" panose="020F0502020204030204" pitchFamily="34" charset="0"/>
                <a:cs typeface="Calibri"/>
              </a:rPr>
              <a:t>Ваши собственные </a:t>
            </a:r>
            <a:r>
              <a:rPr lang="en-US" sz="2000" b="0" dirty="0" smtClean="0">
                <a:latin typeface="Calibri" panose="020F0502020204030204" pitchFamily="34" charset="0"/>
                <a:cs typeface="Calibri"/>
              </a:rPr>
              <a:t/>
            </a:r>
            <a:br>
              <a:rPr lang="en-US" sz="2000" b="0" dirty="0" smtClean="0">
                <a:latin typeface="Calibri" panose="020F0502020204030204" pitchFamily="34" charset="0"/>
                <a:cs typeface="Calibri"/>
              </a:rPr>
            </a:br>
            <a:r>
              <a:rPr lang="ru-RU" sz="2000" b="0" dirty="0" smtClean="0">
                <a:latin typeface="Calibri" panose="020F0502020204030204" pitchFamily="34" charset="0"/>
                <a:cs typeface="Calibri"/>
              </a:rPr>
              <a:t>данные</a:t>
            </a:r>
            <a:r>
              <a:rPr lang="en-US" sz="2000" b="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ru-RU" sz="2000" b="0" dirty="0" smtClean="0">
                <a:latin typeface="Calibri" panose="020F0502020204030204" pitchFamily="34" charset="0"/>
                <a:cs typeface="Calibri"/>
              </a:rPr>
              <a:t>о пользователях</a:t>
            </a:r>
            <a:endParaRPr lang="ru-RU" sz="20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763" y="4060424"/>
            <a:ext cx="3690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Например, данные регистрационной карты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8228" y="4551875"/>
            <a:ext cx="16609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Описание всех</a:t>
            </a:r>
            <a:r>
              <a:rPr lang="en-US" sz="10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10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сегментов</a:t>
            </a:r>
            <a:r>
              <a:rPr lang="en-US" sz="10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10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 pitchFamily="34" charset="0"/>
              </a:rPr>
              <a:t>аудитории по интересам:</a:t>
            </a:r>
            <a:endParaRPr lang="ru-RU" sz="1050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4581" y="4659552"/>
            <a:ext cx="6360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>
                <a:solidFill>
                  <a:srgbClr val="FFFFFF"/>
                </a:solidFill>
                <a:latin typeface="Calibri" panose="020F0502020204030204" pitchFamily="34" charset="0"/>
                <a:hlinkClick r:id="rId5"/>
              </a:rPr>
              <a:t>http://www.adriver.ru/doc/edu-n/pub/settargt/doptrgt/audtsegm/</a:t>
            </a:r>
            <a:endParaRPr lang="ru-RU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73186" y="2591176"/>
            <a:ext cx="949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8AEE9"/>
                </a:solidFill>
                <a:latin typeface="Calibri" panose="020F0502020204030204" pitchFamily="34" charset="0"/>
                <a:cs typeface="Calibri"/>
              </a:rPr>
              <a:t>Возраст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35667" y="1727702"/>
            <a:ext cx="771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5D600"/>
                </a:solidFill>
                <a:latin typeface="Calibri" panose="020F0502020204030204" pitchFamily="34" charset="0"/>
                <a:cs typeface="Calibri"/>
              </a:rPr>
              <a:t>Пол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39378" y="3538559"/>
            <a:ext cx="1154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8D7"/>
                </a:solidFill>
                <a:latin typeface="Calibri" panose="020F0502020204030204" pitchFamily="34" charset="0"/>
                <a:cs typeface="Calibri"/>
              </a:rPr>
              <a:t>Интересы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47" y="1564794"/>
            <a:ext cx="724168" cy="72121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748003" y="1793907"/>
            <a:ext cx="2809716" cy="2197752"/>
            <a:chOff x="5843532" y="1737184"/>
            <a:chExt cx="2809716" cy="2197752"/>
          </a:xfrm>
        </p:grpSpPr>
        <p:sp>
          <p:nvSpPr>
            <p:cNvPr id="23" name="Rounded Rectangle 30"/>
            <p:cNvSpPr/>
            <p:nvPr/>
          </p:nvSpPr>
          <p:spPr>
            <a:xfrm>
              <a:off x="5843532" y="1737184"/>
              <a:ext cx="2809716" cy="2197752"/>
            </a:xfrm>
            <a:prstGeom prst="roundRect">
              <a:avLst>
                <a:gd name="adj" fmla="val 156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Rounded Rectangle 33"/>
            <p:cNvSpPr/>
            <p:nvPr/>
          </p:nvSpPr>
          <p:spPr>
            <a:xfrm>
              <a:off x="6118796" y="3072969"/>
              <a:ext cx="2253322" cy="227054"/>
            </a:xfrm>
            <a:prstGeom prst="roundRect">
              <a:avLst>
                <a:gd name="adj" fmla="val 760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Rounded Rectangle 33"/>
            <p:cNvSpPr/>
            <p:nvPr/>
          </p:nvSpPr>
          <p:spPr>
            <a:xfrm>
              <a:off x="6118796" y="3451921"/>
              <a:ext cx="2253322" cy="227054"/>
            </a:xfrm>
            <a:prstGeom prst="roundRect">
              <a:avLst>
                <a:gd name="adj" fmla="val 760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ounded Rectangle 31"/>
            <p:cNvSpPr/>
            <p:nvPr/>
          </p:nvSpPr>
          <p:spPr>
            <a:xfrm>
              <a:off x="6118795" y="2319959"/>
              <a:ext cx="909669" cy="227054"/>
            </a:xfrm>
            <a:prstGeom prst="roundRect">
              <a:avLst>
                <a:gd name="adj" fmla="val 946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32"/>
            <p:cNvSpPr/>
            <p:nvPr/>
          </p:nvSpPr>
          <p:spPr>
            <a:xfrm>
              <a:off x="7214080" y="2319959"/>
              <a:ext cx="1158037" cy="233274"/>
            </a:xfrm>
            <a:prstGeom prst="roundRect">
              <a:avLst>
                <a:gd name="adj" fmla="val 943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ounded Rectangle 33"/>
            <p:cNvSpPr/>
            <p:nvPr/>
          </p:nvSpPr>
          <p:spPr>
            <a:xfrm>
              <a:off x="6118796" y="2697477"/>
              <a:ext cx="2253322" cy="227054"/>
            </a:xfrm>
            <a:prstGeom prst="roundRect">
              <a:avLst>
                <a:gd name="adj" fmla="val 760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44635" y="1902133"/>
              <a:ext cx="2327482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2400" b="1" dirty="0" smtClean="0">
                  <a:solidFill>
                    <a:srgbClr val="78D2F5">
                      <a:lumMod val="20000"/>
                      <a:lumOff val="8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Регистрация</a:t>
              </a:r>
              <a:endParaRPr lang="en-US" sz="2400" b="1" dirty="0" smtClean="0">
                <a:solidFill>
                  <a:srgbClr val="78D2F5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18796" y="2226995"/>
              <a:ext cx="520526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1050" b="1" dirty="0" smtClean="0">
                  <a:solidFill>
                    <a:srgbClr val="0078D7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Имя</a:t>
              </a:r>
              <a:endParaRPr lang="en-US" sz="1050" b="1" dirty="0" smtClean="0">
                <a:solidFill>
                  <a:srgbClr val="0078D7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22888" y="2226995"/>
              <a:ext cx="996618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1050" b="1" dirty="0" smtClean="0">
                  <a:solidFill>
                    <a:srgbClr val="0078D7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Фамилия</a:t>
              </a:r>
              <a:endParaRPr lang="en-US" sz="1050" b="1" dirty="0" smtClean="0">
                <a:solidFill>
                  <a:srgbClr val="0078D7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18796" y="2605947"/>
              <a:ext cx="1751146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1050" b="1" dirty="0" smtClean="0">
                  <a:solidFill>
                    <a:srgbClr val="0078D7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Адрес электронной почты</a:t>
              </a:r>
              <a:endParaRPr lang="en-US" sz="1050" b="1" dirty="0" smtClean="0">
                <a:solidFill>
                  <a:srgbClr val="0078D7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18796" y="2978556"/>
              <a:ext cx="1040666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1050" b="1" dirty="0" smtClean="0">
                  <a:solidFill>
                    <a:srgbClr val="0078D7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Пароль</a:t>
              </a:r>
              <a:endParaRPr lang="en-US" sz="1050" b="1" dirty="0" smtClean="0">
                <a:solidFill>
                  <a:srgbClr val="0078D7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18795" y="3352738"/>
              <a:ext cx="1384810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ru-RU" sz="1050" b="1" dirty="0" smtClean="0">
                  <a:solidFill>
                    <a:srgbClr val="0078D7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  <a:cs typeface="Arial" pitchFamily="34" charset="0"/>
                </a:rPr>
                <a:t>Дата рождения</a:t>
              </a:r>
              <a:endParaRPr lang="en-US" sz="1050" b="1" dirty="0" smtClean="0">
                <a:solidFill>
                  <a:srgbClr val="0078D7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8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5381" y="30163"/>
            <a:ext cx="5616574" cy="665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Ретаргетинг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346" y="973985"/>
            <a:ext cx="3821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Издатель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размечает аудиторию на своем сайте, используя как контрольные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точки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просмотр определенного раздела,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статьи или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тематической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рекламной кампании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559" y="3823282"/>
            <a:ext cx="1373750" cy="4872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3626" y="3104190"/>
            <a:ext cx="254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Calibri" panose="020F0502020204030204" pitchFamily="34" charset="0"/>
                <a:cs typeface="Arial" pitchFamily="34" charset="0"/>
              </a:rPr>
              <a:t>Специальная рекламная компания, </a:t>
            </a:r>
            <a:r>
              <a:rPr lang="ru-RU" sz="1000" dirty="0" err="1" smtClean="0">
                <a:latin typeface="Calibri" panose="020F0502020204030204" pitchFamily="34" charset="0"/>
                <a:cs typeface="Arial" pitchFamily="34" charset="0"/>
              </a:rPr>
              <a:t>таргетированная</a:t>
            </a:r>
            <a:r>
              <a:rPr lang="ru-RU" sz="1000" dirty="0" smtClean="0">
                <a:latin typeface="Calibri" panose="020F0502020204030204" pitchFamily="34" charset="0"/>
                <a:cs typeface="Arial" pitchFamily="34" charset="0"/>
              </a:rPr>
              <a:t> на этих </a:t>
            </a:r>
            <a:r>
              <a:rPr lang="ru-RU" sz="1000" dirty="0" err="1" smtClean="0">
                <a:latin typeface="Calibri" panose="020F0502020204030204" pitchFamily="34" charset="0"/>
                <a:cs typeface="Arial" pitchFamily="34" charset="0"/>
              </a:rPr>
              <a:t>пользовательей</a:t>
            </a:r>
            <a:endParaRPr lang="ru-RU" sz="10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28946" y="2634756"/>
            <a:ext cx="3909937" cy="1952812"/>
            <a:chOff x="3255772" y="2277560"/>
            <a:chExt cx="3909937" cy="1952812"/>
          </a:xfrm>
        </p:grpSpPr>
        <p:sp>
          <p:nvSpPr>
            <p:cNvPr id="7" name="Правая фигурная скобка 6"/>
            <p:cNvSpPr/>
            <p:nvPr/>
          </p:nvSpPr>
          <p:spPr>
            <a:xfrm rot="10800000">
              <a:off x="3528612" y="2316294"/>
              <a:ext cx="158508" cy="1914077"/>
            </a:xfrm>
            <a:prstGeom prst="rightBrace">
              <a:avLst>
                <a:gd name="adj1" fmla="val 50862"/>
                <a:gd name="adj2" fmla="val 50000"/>
              </a:avLst>
            </a:prstGeom>
            <a:no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>
              <a:off x="5609984" y="2984693"/>
              <a:ext cx="181055" cy="1245678"/>
            </a:xfrm>
            <a:prstGeom prst="rightBrace">
              <a:avLst>
                <a:gd name="adj1" fmla="val 50862"/>
                <a:gd name="adj2" fmla="val 50000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544618" y="3158312"/>
              <a:ext cx="16685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Calibri" panose="020F0502020204030204" pitchFamily="34" charset="0"/>
                  <a:cs typeface="Arial" pitchFamily="34" charset="0"/>
                </a:rPr>
                <a:t>Аудитория </a:t>
              </a:r>
              <a:r>
                <a:rPr lang="ru-RU" sz="1000" dirty="0">
                  <a:latin typeface="Calibri" panose="020F0502020204030204" pitchFamily="34" charset="0"/>
                  <a:cs typeface="Arial" pitchFamily="34" charset="0"/>
                </a:rPr>
                <a:t>вашего сайта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3742" y="2277560"/>
              <a:ext cx="1783944" cy="195281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40494" y="3184497"/>
              <a:ext cx="13252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Calibri" panose="020F0502020204030204" pitchFamily="34" charset="0"/>
                  <a:cs typeface="Arial" pitchFamily="34" charset="0"/>
                </a:rPr>
                <a:t>Пользователи, заинтересовавшиеся определенным контентом</a:t>
              </a:r>
              <a:br>
                <a:rPr lang="ru-RU" sz="1000" dirty="0" smtClean="0">
                  <a:latin typeface="Calibri" panose="020F0502020204030204" pitchFamily="34" charset="0"/>
                  <a:cs typeface="Arial" pitchFamily="34" charset="0"/>
                </a:rPr>
              </a:br>
              <a:r>
                <a:rPr lang="ru-RU" sz="1000" dirty="0" smtClean="0">
                  <a:latin typeface="Calibri" panose="020F0502020204030204" pitchFamily="34" charset="0"/>
                  <a:cs typeface="Arial" pitchFamily="34" charset="0"/>
                </a:rPr>
                <a:t>на вашем сайте</a:t>
              </a:r>
              <a:endParaRPr lang="ru-RU" sz="10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434565" y="973986"/>
            <a:ext cx="3772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Далее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этой аудитории, заинтересовавшейся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целевым контентом,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показывается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определенная рекламная кампания</a:t>
            </a:r>
            <a:endParaRPr lang="ru-RU" sz="1400" dirty="0">
              <a:latin typeface="Calibri" panose="020F050202020403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559825" y="3657441"/>
            <a:ext cx="2464142" cy="746025"/>
            <a:chOff x="5169406" y="3657441"/>
            <a:chExt cx="2464142" cy="74602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169406" y="3657441"/>
              <a:ext cx="2398756" cy="746025"/>
            </a:xfrm>
            <a:prstGeom prst="rect">
              <a:avLst/>
            </a:prstGeom>
            <a:solidFill>
              <a:schemeClr val="tx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7429" y="3757058"/>
              <a:ext cx="856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BUY</a:t>
              </a:r>
              <a:b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endPara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5870" y="3797369"/>
              <a:ext cx="1391640" cy="493638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794" y="3720752"/>
            <a:ext cx="260328" cy="619401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4914430" y="4044188"/>
            <a:ext cx="474133" cy="0"/>
          </a:xfrm>
          <a:prstGeom prst="straightConnector1">
            <a:avLst/>
          </a:prstGeom>
          <a:ln w="19050" cap="flat">
            <a:solidFill>
              <a:schemeClr val="tx2"/>
            </a:solidFill>
            <a:miter lim="800000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49294" y="190316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Цепочка креативов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2833" y="3744204"/>
            <a:ext cx="3668358" cy="139929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1559181"/>
            <a:ext cx="2510183" cy="2464265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type="body" sz="quarter" idx="11"/>
          </p:nvPr>
        </p:nvSpPr>
        <p:spPr>
          <a:xfrm>
            <a:off x="3982197" y="1449114"/>
            <a:ext cx="4078069" cy="19460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Это возможность для вашего рекламодателя сделать последовательное рекламное предложение своим клиентам, заинтересовать целевую аудиторию постепенным представлением продукта с разных сторон</a:t>
            </a:r>
            <a:endParaRPr lang="ru-RU" sz="1600" b="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9397" y="3580884"/>
            <a:ext cx="2924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Для вас </a:t>
            </a:r>
            <a:r>
              <a:rPr lang="ru-RU" sz="1400" dirty="0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быстро запустить в </a:t>
            </a:r>
            <a:r>
              <a:rPr lang="en-US" sz="1400" dirty="0" err="1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AdRiver</a:t>
            </a:r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332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400" y="1740163"/>
            <a:ext cx="8067701" cy="129698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AdRiver </a:t>
            </a:r>
            <a:r>
              <a:rPr lang="ru-RU" dirty="0" smtClean="0">
                <a:latin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с</a:t>
            </a:r>
            <a:r>
              <a:rPr lang="ru-RU" dirty="0" smtClean="0">
                <a:latin typeface="Calibri" panose="020F0502020204030204" pitchFamily="34" charset="0"/>
              </a:rPr>
              <a:t>истема управления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интернет-рекламой </a:t>
            </a:r>
            <a:r>
              <a:rPr lang="ru-RU" dirty="0">
                <a:latin typeface="Calibri" panose="020F0502020204030204" pitchFamily="34" charset="0"/>
              </a:rPr>
              <a:t>для </a:t>
            </a:r>
            <a:r>
              <a:rPr lang="ru-RU" dirty="0" smtClean="0">
                <a:latin typeface="Calibri" panose="020F0502020204030204" pitchFamily="34" charset="0"/>
              </a:rPr>
              <a:t>издателей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</a:rPr>
              <a:t>селлеров</a:t>
            </a:r>
          </a:p>
        </p:txBody>
      </p:sp>
    </p:spTree>
    <p:extLst>
      <p:ext uri="{BB962C8B-B14F-4D97-AF65-F5344CB8AC3E}">
        <p14:creationId xmlns:p14="http://schemas.microsoft.com/office/powerpoint/2010/main" val="37610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Статистика и отчеты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3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4058" y="26886"/>
            <a:ext cx="4880717" cy="10393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Интерфейс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статистика 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real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time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2632" y="2714066"/>
            <a:ext cx="4401135" cy="1777300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latin typeface="Calibri" panose="020F0502020204030204" pitchFamily="34" charset="0"/>
              </a:rPr>
              <a:t>Легко планировать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latin typeface="Calibri" panose="020F0502020204030204" pitchFamily="34" charset="0"/>
              </a:rPr>
              <a:t>Легко следить за ходом размещений</a:t>
            </a:r>
            <a:endParaRPr lang="ru-RU" sz="1400" b="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latin typeface="Calibri" panose="020F0502020204030204" pitchFamily="34" charset="0"/>
              </a:rPr>
              <a:t>Легко анализировать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latin typeface="Calibri" panose="020F0502020204030204" pitchFamily="34" charset="0"/>
              </a:rPr>
              <a:t>Легко делегировать статистику агентствам/</a:t>
            </a:r>
            <a:r>
              <a:rPr lang="ru-RU" sz="1400" b="0" dirty="0">
                <a:latin typeface="Calibri" panose="020F0502020204030204" pitchFamily="34" charset="0"/>
              </a:rPr>
              <a:t>рекламодателям/</a:t>
            </a:r>
            <a:r>
              <a:rPr lang="ru-RU" sz="1400" b="0" dirty="0" smtClean="0">
                <a:latin typeface="Calibri" panose="020F0502020204030204" pitchFamily="34" charset="0"/>
              </a:rPr>
              <a:t>партнерам</a:t>
            </a:r>
            <a:endParaRPr lang="ru-RU" sz="1400" b="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633" y="1656302"/>
            <a:ext cx="3410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Данные по всем вашим </a:t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объектам в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любых разрезах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98" y="215900"/>
            <a:ext cx="1727277" cy="245564"/>
          </a:xfrm>
          <a:prstGeom prst="rect">
            <a:avLst/>
          </a:prstGeom>
        </p:spPr>
      </p:pic>
      <p:pic>
        <p:nvPicPr>
          <p:cNvPr id="9" name="Picture 2" descr="C:\Users\sanniy\Desktop\maxas\22135813_m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0" t="3573" r="7451" b="-241"/>
          <a:stretch/>
        </p:blipFill>
        <p:spPr bwMode="auto">
          <a:xfrm flipH="1">
            <a:off x="6046784" y="-1"/>
            <a:ext cx="309721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604930" y="0"/>
            <a:ext cx="441854" cy="5143500"/>
            <a:chOff x="430213" y="0"/>
            <a:chExt cx="441854" cy="51435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30213" y="0"/>
              <a:ext cx="441854" cy="447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0213" y="447675"/>
              <a:ext cx="441854" cy="4159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0213" y="864089"/>
              <a:ext cx="441854" cy="8557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0213" y="1719830"/>
              <a:ext cx="441854" cy="13059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0213" y="3025776"/>
              <a:ext cx="441854" cy="2117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275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06274" y="1311029"/>
            <a:ext cx="120097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Параметры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Охваты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% определения</a:t>
            </a: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 rotWithShape="1">
          <a:blip r:embed="rId3"/>
          <a:srcRect b="29208"/>
          <a:stretch/>
        </p:blipFill>
        <p:spPr>
          <a:xfrm>
            <a:off x="4751161" y="2438070"/>
            <a:ext cx="3896181" cy="27001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8703" y="33451"/>
            <a:ext cx="6160155" cy="504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Отчеты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за 1 клик из интерфейса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85592" y="751992"/>
            <a:ext cx="2922587" cy="533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chemeClr val="accent6"/>
                </a:solidFill>
                <a:latin typeface="Calibri" panose="020F0502020204030204" pitchFamily="34" charset="0"/>
              </a:rPr>
              <a:t>Аудитория </a:t>
            </a:r>
            <a:r>
              <a:rPr lang="ru-RU" sz="20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вашего сайта</a:t>
            </a:r>
            <a:endParaRPr lang="ru-RU" sz="20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318703" y="677814"/>
            <a:ext cx="3257178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chemeClr val="accent6"/>
                </a:solidFill>
                <a:latin typeface="Calibri" panose="020F0502020204030204" pitchFamily="34" charset="0"/>
              </a:rPr>
              <a:t>Инвентарь и </a:t>
            </a:r>
            <a:r>
              <a:rPr lang="ru-RU" sz="20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реализация</a:t>
            </a:r>
            <a:endParaRPr lang="ru-RU" sz="20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017" y="1315411"/>
            <a:ext cx="152638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Детализация</a:t>
            </a:r>
            <a:endParaRPr lang="ru-RU" sz="1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сайты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баннерные места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разделы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геозоны</a:t>
            </a:r>
            <a:endParaRPr lang="ru-RU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4631" y="1319289"/>
            <a:ext cx="1059201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Параметры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Клики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CTR</a:t>
            </a:r>
            <a:endParaRPr lang="ru-RU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70" y="1309081"/>
            <a:ext cx="119936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Разрезы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Доступно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Откручено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Распределение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5291" y="1311029"/>
            <a:ext cx="117480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Детализация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Все сайты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Пул сайтов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5592" y="1313009"/>
            <a:ext cx="1189749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Пересечения</a:t>
            </a:r>
            <a:endParaRPr lang="ru-RU" b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000000"/>
                </a:solidFill>
                <a:latin typeface="Calibri" panose="020F0502020204030204" pitchFamily="34" charset="0"/>
              </a:rPr>
              <a:t>Пол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000000"/>
                </a:solidFill>
                <a:latin typeface="Calibri" panose="020F0502020204030204" pitchFamily="34" charset="0"/>
              </a:rPr>
              <a:t>Возраст 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000000"/>
                </a:solidFill>
                <a:latin typeface="Calibri" panose="020F0502020204030204" pitchFamily="34" charset="0"/>
              </a:rPr>
              <a:t>Интересы</a:t>
            </a: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4"/>
          <a:srcRect b="16475"/>
          <a:stretch/>
        </p:blipFill>
        <p:spPr>
          <a:xfrm>
            <a:off x="431800" y="2436664"/>
            <a:ext cx="3608777" cy="2706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431800" y="4842643"/>
            <a:ext cx="3608777" cy="310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2611" y="4874768"/>
            <a:ext cx="338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http</a:t>
            </a: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</a:rPr>
              <a:t>://www.adriver.ru/doc/edu-n/pub/statadrv/reports-pub</a:t>
            </a:r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endParaRPr lang="ru-RU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51161" y="4842643"/>
            <a:ext cx="3896181" cy="310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21977" y="4881254"/>
            <a:ext cx="4015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http</a:t>
            </a: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</a:rPr>
              <a:t>://</a:t>
            </a:r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www.adriver.ru/doc/edu-n/pub/statadrv/reports-pub/aud-report</a:t>
            </a:r>
            <a:r>
              <a:rPr lang="pl-PL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endParaRPr lang="ru-RU" sz="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/>
          <a:srcRect r="43695" b="16324"/>
          <a:stretch/>
        </p:blipFill>
        <p:spPr>
          <a:xfrm>
            <a:off x="5184775" y="2572930"/>
            <a:ext cx="3989370" cy="258187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0" y="4641778"/>
            <a:ext cx="5184775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41738" y="32619"/>
            <a:ext cx="6453186" cy="973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Расширенный отчет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по РК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9910" y="1082255"/>
            <a:ext cx="27432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Детализация</a:t>
            </a: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 сценариям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баннеры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индивидуальным</a:t>
            </a:r>
            <a:b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группировкам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581" y="901886"/>
            <a:ext cx="2119360" cy="19082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buFont typeface="Arial"/>
              <a:buChar char="•"/>
            </a:pP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Параметры</a:t>
            </a:r>
          </a:p>
          <a:p>
            <a:pPr marL="17145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Клики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CTR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Охваты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Уникальный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CTR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Частотные распределения</a:t>
            </a:r>
          </a:p>
          <a:p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579" y="4641778"/>
            <a:ext cx="4109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http</a:t>
            </a:r>
            <a:r>
              <a:rPr lang="pl-PL" sz="1000" dirty="0">
                <a:solidFill>
                  <a:schemeClr val="bg1"/>
                </a:solidFill>
                <a:latin typeface="Calibri" panose="020F0502020204030204" pitchFamily="34" charset="0"/>
              </a:rPr>
              <a:t>://www.adriver.ru/doc/edu-n/pub/statadrv/reports-pub/ex-reports/</a:t>
            </a:r>
            <a:endParaRPr lang="ru-RU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581" y="289556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Анализ аудитории</a:t>
            </a:r>
          </a:p>
          <a:p>
            <a:pPr marL="171450" lvl="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Эксклюзивная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аудитория по позициям</a:t>
            </a:r>
          </a:p>
          <a:p>
            <a:pPr marL="171450" lvl="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Пересечение аудитории по позициям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8DC73F"/>
                </a:solidFill>
                <a:latin typeface="Calibri" panose="020F0502020204030204" pitchFamily="34" charset="0"/>
              </a:rPr>
              <a:t>Детализация по аудиторным сегментам </a:t>
            </a:r>
            <a:endParaRPr lang="ru-RU" sz="1200" dirty="0" smtClean="0">
              <a:solidFill>
                <a:srgbClr val="8DC73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8836" y="1082255"/>
            <a:ext cx="31576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Сравнение </a:t>
            </a:r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позиций </a:t>
            </a:r>
          </a:p>
          <a:p>
            <a:pPr marL="171450" lvl="0" indent="-1714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стоимости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показа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стоимости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клика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вкладу в </a:t>
            </a:r>
            <a:r>
              <a:rPr lang="ru-RU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медийные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показатели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lvl="0" indent="-171450">
              <a:buFont typeface="Arial"/>
              <a:buChar char="•"/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6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Спецпроекты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481" t="6421" r="62533" b="4934"/>
          <a:stretch/>
        </p:blipFill>
        <p:spPr>
          <a:xfrm>
            <a:off x="4792216" y="865266"/>
            <a:ext cx="4351784" cy="42782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17979" y="462796"/>
            <a:ext cx="4181346" cy="13081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Рекламная кампания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клиента на вашем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сайте, при клике по которой пользователь попадает на промо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-сайт этого рекламодателя внутри вашего ресурса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>
          <a:xfrm>
            <a:off x="305414" y="3282365"/>
            <a:ext cx="3911899" cy="11071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Где может узнать больше о продукте, задать вопросы, пообщаться на форуме, поучаствовать в конкурсе и так далее</a:t>
            </a:r>
            <a:endParaRPr lang="ru-RU" sz="14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0"/>
          </p:nvPr>
        </p:nvSpPr>
        <p:spPr>
          <a:xfrm>
            <a:off x="306778" y="200536"/>
            <a:ext cx="5616574" cy="665192"/>
          </a:xfrm>
        </p:spPr>
        <p:txBody>
          <a:bodyPr/>
          <a:lstStyle/>
          <a:p>
            <a:r>
              <a:rPr lang="ru-RU" sz="3200" dirty="0" smtClean="0">
                <a:latin typeface="Calibri" panose="020F0502020204030204" pitchFamily="34" charset="0"/>
              </a:rPr>
              <a:t>Спецпроект - это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beeline.sobaka.ru/layout/img/spbvsmsk/cardN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2" b="20212"/>
          <a:stretch/>
        </p:blipFill>
        <p:spPr bwMode="auto">
          <a:xfrm>
            <a:off x="415952" y="1835149"/>
            <a:ext cx="3633876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700000">
            <a:off x="4034096" y="2249084"/>
            <a:ext cx="568715" cy="571774"/>
          </a:xfrm>
          <a:custGeom>
            <a:avLst/>
            <a:gdLst>
              <a:gd name="connsiteX0" fmla="*/ 0 w 566203"/>
              <a:gd name="connsiteY0" fmla="*/ 0 h 566203"/>
              <a:gd name="connsiteX1" fmla="*/ 566203 w 566203"/>
              <a:gd name="connsiteY1" fmla="*/ 0 h 566203"/>
              <a:gd name="connsiteX2" fmla="*/ 566203 w 566203"/>
              <a:gd name="connsiteY2" fmla="*/ 566203 h 566203"/>
              <a:gd name="connsiteX3" fmla="*/ 0 w 566203"/>
              <a:gd name="connsiteY3" fmla="*/ 566203 h 566203"/>
              <a:gd name="connsiteX4" fmla="*/ 0 w 566203"/>
              <a:gd name="connsiteY4" fmla="*/ 0 h 566203"/>
              <a:gd name="connsiteX0" fmla="*/ 0 w 566203"/>
              <a:gd name="connsiteY0" fmla="*/ 0 h 566203"/>
              <a:gd name="connsiteX1" fmla="*/ 566203 w 566203"/>
              <a:gd name="connsiteY1" fmla="*/ 0 h 566203"/>
              <a:gd name="connsiteX2" fmla="*/ 566203 w 566203"/>
              <a:gd name="connsiteY2" fmla="*/ 566203 h 566203"/>
              <a:gd name="connsiteX3" fmla="*/ 0 w 566203"/>
              <a:gd name="connsiteY3" fmla="*/ 0 h 566203"/>
              <a:gd name="connsiteX0" fmla="*/ 0 w 566203"/>
              <a:gd name="connsiteY0" fmla="*/ 0 h 566203"/>
              <a:gd name="connsiteX1" fmla="*/ 457913 w 566203"/>
              <a:gd name="connsiteY1" fmla="*/ 107710 h 566203"/>
              <a:gd name="connsiteX2" fmla="*/ 566203 w 566203"/>
              <a:gd name="connsiteY2" fmla="*/ 566203 h 566203"/>
              <a:gd name="connsiteX3" fmla="*/ 0 w 566203"/>
              <a:gd name="connsiteY3" fmla="*/ 0 h 56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203" h="566203">
                <a:moveTo>
                  <a:pt x="0" y="0"/>
                </a:moveTo>
                <a:lnTo>
                  <a:pt x="457913" y="107710"/>
                </a:lnTo>
                <a:lnTo>
                  <a:pt x="566203" y="56620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31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79772" y="198408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Спецпроект</a:t>
            </a:r>
            <a:endParaRPr lang="ru-RU" sz="3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348" y="4066623"/>
            <a:ext cx="3936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>
              <a:spcBef>
                <a:spcPct val="20000"/>
              </a:spcBef>
            </a:pPr>
            <a:r>
              <a:rPr lang="ru-RU" sz="1000" dirty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общие </a:t>
            </a:r>
            <a:r>
              <a:rPr lang="ru-RU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охваты</a:t>
            </a:r>
            <a:r>
              <a:rPr lang="en-US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 / </a:t>
            </a:r>
            <a:r>
              <a:rPr lang="ru-RU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пост-клик данные</a:t>
            </a:r>
            <a:r>
              <a:rPr lang="en-US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 / </a:t>
            </a:r>
            <a:r>
              <a:rPr lang="ru-RU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пост-вью данные</a:t>
            </a:r>
            <a:r>
              <a:rPr lang="en-US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 / </a:t>
            </a:r>
            <a:r>
              <a:rPr lang="ru-RU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многоуровневые </a:t>
            </a:r>
            <a:r>
              <a:rPr lang="ru-RU" sz="1000" dirty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отчеты </a:t>
            </a:r>
            <a:r>
              <a:rPr lang="en-US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lang="ru-RU" sz="1000" dirty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рекламная кампания &gt; промо-сайт &gt; основной сайт рекламодателя</a:t>
            </a:r>
            <a:r>
              <a:rPr lang="ru-RU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)</a:t>
            </a:r>
            <a:r>
              <a:rPr lang="en-US" sz="1000" dirty="0" smtClean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/>
              </a:rPr>
              <a:t> </a:t>
            </a:r>
            <a:endParaRPr lang="en-US" sz="1000" dirty="0">
              <a:solidFill>
                <a:schemeClr val="bg2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604" y="857384"/>
            <a:ext cx="840576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ru-RU" sz="1600" dirty="0">
                <a:latin typeface="Calibri" panose="020F0502020204030204" pitchFamily="34" charset="0"/>
                <a:cs typeface="Lucida Sans Unicode" pitchFamily="34" charset="0"/>
              </a:rPr>
              <a:t>Это очень привлекательное </a:t>
            </a: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для </a:t>
            </a:r>
            <a:r>
              <a:rPr lang="ru-RU" sz="1600" dirty="0">
                <a:latin typeface="Calibri" panose="020F0502020204030204" pitchFamily="34" charset="0"/>
                <a:cs typeface="Lucida Sans Unicode" pitchFamily="34" charset="0"/>
              </a:rPr>
              <a:t>ваших </a:t>
            </a: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клиентов</a:t>
            </a:r>
            <a:r>
              <a:rPr lang="en-US" sz="1600" dirty="0" smtClean="0">
                <a:latin typeface="Calibri" panose="020F0502020204030204" pitchFamily="34" charset="0"/>
                <a:cs typeface="Lucida Sans Unicode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и коммерчески</a:t>
            </a:r>
            <a:b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</a:br>
            <a:r>
              <a:rPr lang="ru-RU" sz="1600" dirty="0" smtClean="0">
                <a:solidFill>
                  <a:schemeClr val="accent6"/>
                </a:solidFill>
                <a:latin typeface="Calibri" panose="020F0502020204030204" pitchFamily="34" charset="0"/>
                <a:cs typeface="Lucida Sans Unicode" pitchFamily="34" charset="0"/>
              </a:rPr>
              <a:t>более выгодное</a:t>
            </a: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Lucida Sans Unicode" pitchFamily="34" charset="0"/>
              </a:rPr>
              <a:t>для </a:t>
            </a: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вас размещение</a:t>
            </a:r>
            <a:endParaRPr lang="ru-RU" sz="1600" dirty="0">
              <a:latin typeface="Calibri" panose="020F0502020204030204" pitchFamily="34" charset="0"/>
              <a:cs typeface="Lucida Sans Unicode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0786" y="1772898"/>
            <a:ext cx="4160626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 indent="-360000"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Просто запустить в 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AdRiver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!</a:t>
            </a: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Дает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широкие возможности</a:t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для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аналитики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cs typeface="Lucida Sans Unicode" pitchFamily="34" charset="0"/>
            </a:endParaRPr>
          </a:p>
          <a:p>
            <a:pPr marL="360000" lvl="0" indent="-360000"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Обеспечивает лояльность пользователей</a:t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 и возможность оптимизации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контента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cs typeface="Lucida Sans Unicode" pitchFamily="34" charset="0"/>
            </a:endParaRPr>
          </a:p>
          <a:p>
            <a:pPr marL="360000" indent="-360000">
              <a:spcBef>
                <a:spcPts val="12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Дает возможность дальнейшей </a:t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Lucida Sans Unicode" pitchFamily="34" charset="0"/>
              </a:rPr>
              <a:t>работы с собранной аудиторией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Lucida Sans Unicode" pitchFamily="34" charset="0"/>
            </a:endParaRPr>
          </a:p>
        </p:txBody>
      </p:sp>
      <p:cxnSp>
        <p:nvCxnSpPr>
          <p:cNvPr id="82" name="Соединительная линия уступом 81"/>
          <p:cNvCxnSpPr/>
          <p:nvPr/>
        </p:nvCxnSpPr>
        <p:spPr>
          <a:xfrm rot="10800000" flipV="1">
            <a:off x="3831787" y="1941930"/>
            <a:ext cx="1190484" cy="727393"/>
          </a:xfrm>
          <a:prstGeom prst="bentConnector3">
            <a:avLst>
              <a:gd name="adj1" fmla="val 58171"/>
            </a:avLst>
          </a:prstGeom>
          <a:ln w="28575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 rot="10800000" flipV="1">
            <a:off x="3840425" y="2322422"/>
            <a:ext cx="1181850" cy="508948"/>
          </a:xfrm>
          <a:prstGeom prst="bentConnector3">
            <a:avLst>
              <a:gd name="adj1" fmla="val 40565"/>
            </a:avLst>
          </a:prstGeom>
          <a:ln w="28575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3831787" y="2967872"/>
            <a:ext cx="1165733" cy="1"/>
          </a:xfrm>
          <a:prstGeom prst="line">
            <a:avLst/>
          </a:prstGeom>
          <a:ln w="28575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 rot="10800000">
            <a:off x="3831787" y="3129919"/>
            <a:ext cx="1190484" cy="476108"/>
          </a:xfrm>
          <a:prstGeom prst="bentConnector3">
            <a:avLst>
              <a:gd name="adj1" fmla="val 40530"/>
            </a:avLst>
          </a:prstGeom>
          <a:ln w="28575">
            <a:solidFill>
              <a:srgbClr val="007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5" y="1941930"/>
            <a:ext cx="3355091" cy="26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Viewability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8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7078" y="194733"/>
            <a:ext cx="6470121" cy="6519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0" dirty="0" err="1" smtClean="0">
                <a:solidFill>
                  <a:schemeClr val="accent5"/>
                </a:solidFill>
                <a:latin typeface="Calibri" panose="020F0502020204030204" pitchFamily="34" charset="0"/>
                <a:cs typeface="+mn-cs"/>
              </a:rPr>
              <a:t>Viewability</a:t>
            </a:r>
            <a:r>
              <a:rPr lang="ru-RU" sz="3200" b="0" dirty="0" smtClean="0">
                <a:solidFill>
                  <a:schemeClr val="accent5"/>
                </a:solidFill>
                <a:latin typeface="Calibri" panose="020F0502020204030204" pitchFamily="34" charset="0"/>
                <a:cs typeface="+mn-cs"/>
              </a:rPr>
              <a:t> — гарантия</a:t>
            </a:r>
            <a:br>
              <a:rPr lang="ru-RU" sz="3200" b="0" dirty="0" smtClean="0">
                <a:solidFill>
                  <a:schemeClr val="accent5"/>
                </a:solidFill>
                <a:latin typeface="Calibri" panose="020F0502020204030204" pitchFamily="34" charset="0"/>
                <a:cs typeface="+mn-cs"/>
              </a:rPr>
            </a:br>
            <a:r>
              <a:rPr lang="ru-RU" sz="3200" b="0" dirty="0" smtClean="0">
                <a:solidFill>
                  <a:schemeClr val="accent5"/>
                </a:solidFill>
                <a:latin typeface="Calibri" panose="020F0502020204030204" pitchFamily="34" charset="0"/>
                <a:cs typeface="+mn-cs"/>
              </a:rPr>
              <a:t>показа баннера </a:t>
            </a:r>
            <a:endParaRPr lang="ru-RU" sz="3200" b="0" dirty="0">
              <a:solidFill>
                <a:schemeClr val="accent5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33" y="1111008"/>
            <a:ext cx="675639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Новое требование агентств и рекламодателей</a:t>
            </a:r>
          </a:p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Стандарт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IAB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: более 50% баннера в зоне видимости более 1 секунды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5964" y="2035834"/>
            <a:ext cx="79380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Угрозы</a:t>
            </a:r>
            <a:endParaRPr lang="ru-RU" sz="1600" dirty="0">
              <a:latin typeface="Calibri" panose="020F0502020204030204" pitchFamily="34" charset="0"/>
              <a:cs typeface="Lucida Sans Unicod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4279" y="2031940"/>
            <a:ext cx="100059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Действия</a:t>
            </a:r>
            <a:endParaRPr lang="ru-RU" sz="1600" dirty="0">
              <a:latin typeface="Calibri" panose="020F0502020204030204" pitchFamily="34" charset="0"/>
              <a:cs typeface="Lucida Sans Unicod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5087" y="2031940"/>
            <a:ext cx="1375377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 smtClean="0">
                <a:latin typeface="Calibri" panose="020F0502020204030204" pitchFamily="34" charset="0"/>
                <a:cs typeface="Lucida Sans Unicode" pitchFamily="34" charset="0"/>
              </a:rPr>
              <a:t>Возможности</a:t>
            </a:r>
            <a:endParaRPr lang="ru-RU" sz="1600" dirty="0">
              <a:latin typeface="Calibri" panose="020F0502020204030204" pitchFamily="34" charset="0"/>
              <a:cs typeface="Lucida Sans Unicod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0745" y="2543608"/>
            <a:ext cx="1221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Потеря трафика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0579" y="3890193"/>
            <a:ext cx="127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Потеря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Lucida Grande"/>
                <a:cs typeface="Lucida Grande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Lucida Grande"/>
                <a:cs typeface="Lucida Grande"/>
              </a:rPr>
            </a:b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рекламодателей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6184" y="3215895"/>
            <a:ext cx="1059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Потеря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денег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2054" y="3215894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>
                <a:solidFill>
                  <a:srgbClr val="000000"/>
                </a:solidFill>
                <a:latin typeface="Calibri" panose="020F0502020204030204" pitchFamily="34" charset="0"/>
              </a:rPr>
              <a:t>Оптимизация </a:t>
            </a:r>
            <a:r>
              <a:rPr lang="bg-BG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прайса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9004" y="2490370"/>
            <a:ext cx="196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Calibri" panose="020F0502020204030204" pitchFamily="34" charset="0"/>
              </a:rPr>
              <a:t>Мин.расхождение</a:t>
            </a:r>
            <a:r>
              <a:rPr lang="ru-RU" sz="1200" dirty="0" smtClean="0">
                <a:latin typeface="Calibri" panose="020F0502020204030204" pitchFamily="34" charset="0"/>
              </a:rPr>
              <a:t> </a:t>
            </a:r>
            <a:br>
              <a:rPr lang="ru-RU" sz="1200" dirty="0" smtClean="0">
                <a:latin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</a:rPr>
              <a:t>между вызовами кодов </a:t>
            </a:r>
            <a:br>
              <a:rPr lang="ru-RU" sz="1200" dirty="0" smtClean="0">
                <a:latin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</a:rPr>
              <a:t>и </a:t>
            </a:r>
            <a:r>
              <a:rPr lang="ru-RU" sz="1200" dirty="0">
                <a:latin typeface="Calibri" panose="020F0502020204030204" pitchFamily="34" charset="0"/>
              </a:rPr>
              <a:t>фактическими показами </a:t>
            </a:r>
            <a:endParaRPr lang="ru-RU" sz="12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182" y="2535143"/>
            <a:ext cx="183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>
                <a:solidFill>
                  <a:srgbClr val="000000"/>
                </a:solidFill>
                <a:latin typeface="Calibri" panose="020F0502020204030204" pitchFamily="34" charset="0"/>
              </a:rPr>
              <a:t>Оптимизация инвентаря 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2822" y="3890192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</a:rPr>
              <a:t>Правильное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позиционирование</a:t>
            </a: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21" y="3156474"/>
            <a:ext cx="389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</a:rPr>
              <a:t>Увеличение прибыли </a:t>
            </a:r>
            <a:r>
              <a:rPr lang="ru-RU" sz="1200" dirty="0" smtClean="0">
                <a:latin typeface="Calibri" panose="020F0502020204030204" pitchFamily="34" charset="0"/>
              </a:rPr>
              <a:t/>
            </a:r>
            <a:br>
              <a:rPr lang="ru-RU" sz="1200" dirty="0" smtClean="0">
                <a:latin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</a:rPr>
              <a:t>за счет наценок </a:t>
            </a:r>
            <a:br>
              <a:rPr lang="ru-RU" sz="1200" dirty="0" smtClean="0">
                <a:latin typeface="Calibri" panose="020F0502020204030204" pitchFamily="34" charset="0"/>
              </a:rPr>
            </a:br>
            <a:r>
              <a:rPr lang="ru-RU" sz="1200" dirty="0" smtClean="0">
                <a:latin typeface="Calibri" panose="020F0502020204030204" pitchFamily="34" charset="0"/>
              </a:rPr>
              <a:t>на </a:t>
            </a:r>
            <a:r>
              <a:rPr lang="ru-RU" sz="1200" dirty="0">
                <a:latin typeface="Calibri" panose="020F0502020204030204" pitchFamily="34" charset="0"/>
              </a:rPr>
              <a:t>гарантированный </a:t>
            </a:r>
            <a:r>
              <a:rPr lang="ru-RU" sz="1200" dirty="0" smtClean="0">
                <a:latin typeface="Calibri" panose="020F0502020204030204" pitchFamily="34" charset="0"/>
              </a:rPr>
              <a:t>трафик</a:t>
            </a:r>
            <a:endParaRPr lang="ru-RU" sz="12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3078" y="3890192"/>
            <a:ext cx="406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</a:rPr>
              <a:t>Честные </a:t>
            </a:r>
            <a:r>
              <a:rPr lang="ru-RU" sz="1200" dirty="0" smtClean="0">
                <a:latin typeface="Calibri" panose="020F0502020204030204" pitchFamily="34" charset="0"/>
              </a:rPr>
              <a:t>показы —</a:t>
            </a:r>
          </a:p>
          <a:p>
            <a:r>
              <a:rPr lang="ru-RU" sz="1200" dirty="0" smtClean="0">
                <a:latin typeface="Calibri" panose="020F0502020204030204" pitchFamily="34" charset="0"/>
              </a:rPr>
              <a:t>честное имя</a:t>
            </a:r>
            <a:endParaRPr lang="ru-RU" sz="12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2418190" y="4091939"/>
            <a:ext cx="373036" cy="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892" y="3193706"/>
            <a:ext cx="599096" cy="468466"/>
          </a:xfrm>
          <a:prstGeom prst="rect">
            <a:avLst/>
          </a:prstGeom>
        </p:spPr>
      </p:pic>
      <p:cxnSp>
        <p:nvCxnSpPr>
          <p:cNvPr id="64" name="Прямая со стрелкой 63"/>
          <p:cNvCxnSpPr/>
          <p:nvPr/>
        </p:nvCxnSpPr>
        <p:spPr>
          <a:xfrm>
            <a:off x="2418190" y="3370716"/>
            <a:ext cx="373036" cy="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418190" y="2705173"/>
            <a:ext cx="373036" cy="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06" y="3981604"/>
            <a:ext cx="369103" cy="36910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64" y="3139196"/>
            <a:ext cx="350619" cy="48668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38" y="2464756"/>
            <a:ext cx="350619" cy="42499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179" y="2446556"/>
            <a:ext cx="507212" cy="48097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738" y="3933508"/>
            <a:ext cx="506250" cy="562500"/>
          </a:xfrm>
          <a:prstGeom prst="rect">
            <a:avLst/>
          </a:prstGeom>
        </p:spPr>
      </p:pic>
      <p:cxnSp>
        <p:nvCxnSpPr>
          <p:cNvPr id="83" name="Прямая со стрелкой 82"/>
          <p:cNvCxnSpPr/>
          <p:nvPr/>
        </p:nvCxnSpPr>
        <p:spPr>
          <a:xfrm>
            <a:off x="4879251" y="4091939"/>
            <a:ext cx="373036" cy="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4879251" y="3370716"/>
            <a:ext cx="373036" cy="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879251" y="2705173"/>
            <a:ext cx="373036" cy="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1" y="4641778"/>
            <a:ext cx="9143999" cy="2633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8876" y="4549765"/>
            <a:ext cx="5101076" cy="337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000" dirty="0">
                <a:solidFill>
                  <a:schemeClr val="bg1"/>
                </a:solidFill>
                <a:latin typeface="Calibri" panose="020F0502020204030204" pitchFamily="34" charset="0"/>
              </a:rPr>
              <a:t>И</a:t>
            </a:r>
            <a:r>
              <a:rPr lang="ru-RU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нструкция по установке: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http://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</a:rPr>
              <a:t>www.adriver.ru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/doc/app/ns-company/audit/</a:t>
            </a:r>
            <a:r>
              <a:rPr lang="en-US" sz="1000" dirty="0" err="1">
                <a:solidFill>
                  <a:schemeClr val="bg1"/>
                </a:solidFill>
                <a:latin typeface="Calibri" panose="020F0502020204030204" pitchFamily="34" charset="0"/>
              </a:rPr>
              <a:t>vabimp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-count/</a:t>
            </a:r>
          </a:p>
        </p:txBody>
      </p:sp>
    </p:spTree>
    <p:extLst>
      <p:ext uri="{BB962C8B-B14F-4D97-AF65-F5344CB8AC3E}">
        <p14:creationId xmlns:p14="http://schemas.microsoft.com/office/powerpoint/2010/main" val="102153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r>
              <a:rPr lang="en-US" dirty="0" smtClean="0"/>
              <a:t> AdRiver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03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0949" y="198408"/>
            <a:ext cx="5616574" cy="270719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Почему мы?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2446" y="1616200"/>
            <a:ext cx="246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AdRiver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успешно работает</a:t>
            </a:r>
            <a:b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рынке уже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14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лет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2446" y="3350469"/>
            <a:ext cx="3397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AdRiver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обеспечивает более 4-х миллиардов показов рекламных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модулей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ежедневно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, обслуживая более 50 тысяч запросов в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секунду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8599" y="1636960"/>
            <a:ext cx="3685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AdRiver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- это сплоченная команда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специалистов высокого уровня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740" y="2492268"/>
            <a:ext cx="363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Мы постоянно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развиваемся</a:t>
            </a:r>
            <a:b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стараемся всегда идти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вперед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8599" y="2490282"/>
            <a:ext cx="2244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Нас выбирают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ведущие</a:t>
            </a:r>
            <a:b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агентства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сайты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2592590"/>
            <a:ext cx="299177" cy="483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87" y="1682886"/>
            <a:ext cx="255730" cy="483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143" y="1682886"/>
            <a:ext cx="352493" cy="504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966" y="2524164"/>
            <a:ext cx="407786" cy="5114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75" y="3453518"/>
            <a:ext cx="269553" cy="5045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2143" y="3343604"/>
            <a:ext cx="3153233" cy="11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7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2974" y="176106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"/>
              </a:rPr>
              <a:t>Почему мы лучше?</a:t>
            </a:r>
            <a:endParaRPr lang="ru-RU" sz="3200" dirty="0">
              <a:solidFill>
                <a:schemeClr val="tx2"/>
              </a:solidFill>
              <a:latin typeface="Calibri Light" panose="020F0302020204030204" pitchFamily="34" charset="0"/>
              <a:cs typeface="Calibri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357784" y="1012323"/>
            <a:ext cx="6439062" cy="3062911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Calibri" panose="020F0502020204030204" pitchFamily="34" charset="0"/>
                <a:cs typeface="Calibri"/>
              </a:rPr>
              <a:t>Система 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используется во всех сетевых агентствах</a:t>
            </a:r>
            <a:endParaRPr lang="en-US" sz="1400" dirty="0" smtClean="0">
              <a:latin typeface="Calibri" panose="020F0502020204030204" pitchFamily="34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endParaRPr lang="ru-RU" sz="1400" dirty="0">
              <a:latin typeface="Calibri" panose="020F0502020204030204" pitchFamily="34" charset="0"/>
              <a:cs typeface="Calibri"/>
            </a:endParaRPr>
          </a:p>
          <a:p>
            <a:r>
              <a:rPr lang="ru-RU" sz="1400" dirty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Нет расхождений с системой учета </a:t>
            </a:r>
            <a:r>
              <a:rPr lang="ru-RU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агентства</a:t>
            </a:r>
            <a:r>
              <a:rPr lang="en-US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– экономия </a:t>
            </a:r>
            <a:r>
              <a:rPr lang="ru-RU" sz="1400" dirty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на </a:t>
            </a:r>
            <a:r>
              <a:rPr lang="ru-RU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инвентаре!</a:t>
            </a:r>
            <a:br>
              <a:rPr lang="ru-RU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</a:br>
            <a:endParaRPr lang="ru-RU" sz="1400" dirty="0" smtClean="0">
              <a:latin typeface="Calibri" panose="020F0502020204030204" pitchFamily="34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Полностью </a:t>
            </a:r>
            <a:r>
              <a:rPr lang="en-US" sz="1400" dirty="0" smtClean="0">
                <a:latin typeface="Calibri" panose="020F0502020204030204" pitchFamily="34" charset="0"/>
                <a:cs typeface="Calibri"/>
              </a:rPr>
              <a:t>real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-</a:t>
            </a:r>
            <a:r>
              <a:rPr lang="en-US" sz="1400" dirty="0" smtClean="0">
                <a:latin typeface="Calibri" panose="020F0502020204030204" pitchFamily="34" charset="0"/>
                <a:cs typeface="Calibri"/>
              </a:rPr>
              <a:t>time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 система:</a:t>
            </a:r>
          </a:p>
          <a:p>
            <a:pPr marL="971550" lvl="1" indent="-228600">
              <a:buFont typeface="Arial"/>
              <a:buChar char="•"/>
            </a:pPr>
            <a:r>
              <a:rPr lang="ru-RU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Все изменения вступают в силу немедленно</a:t>
            </a:r>
          </a:p>
          <a:p>
            <a:pPr marL="971550" lvl="1" indent="-228600">
              <a:buFont typeface="Arial"/>
              <a:buChar char="•"/>
            </a:pPr>
            <a:r>
              <a:rPr lang="ru-RU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Статистика счетчиков доступна в </a:t>
            </a:r>
            <a:r>
              <a:rPr lang="en-US" sz="1400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real-time</a:t>
            </a:r>
            <a:endParaRPr lang="ru-RU" sz="1400" dirty="0" smtClean="0">
              <a:solidFill>
                <a:srgbClr val="309CE3"/>
              </a:solidFill>
              <a:latin typeface="Calibri" panose="020F0502020204030204" pitchFamily="34" charset="0"/>
              <a:cs typeface="Calibri"/>
            </a:endParaRPr>
          </a:p>
          <a:p>
            <a:pPr marL="971550" lvl="1" indent="-228600">
              <a:buFont typeface="+mj-lt"/>
              <a:buAutoNum type="arabicPeriod"/>
            </a:pPr>
            <a:endParaRPr lang="ru-RU" sz="1400" dirty="0" smtClean="0">
              <a:latin typeface="Calibri" panose="020F0502020204030204" pitchFamily="34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Calibri" panose="020F0502020204030204" pitchFamily="34" charset="0"/>
                <a:cs typeface="Calibri"/>
              </a:rPr>
              <a:t>Оперативная и дружелюбная профессиональная 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поддержка</a:t>
            </a:r>
            <a:endParaRPr lang="ru-RU" sz="1400" dirty="0">
              <a:latin typeface="Calibri" panose="020F0502020204030204" pitchFamily="34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Гибкие и мощные </a:t>
            </a:r>
            <a:r>
              <a:rPr lang="ru-RU" sz="1400" dirty="0" err="1" smtClean="0">
                <a:latin typeface="Calibri" panose="020F0502020204030204" pitchFamily="34" charset="0"/>
                <a:cs typeface="Calibri"/>
              </a:rPr>
              <a:t>таргетинги</a:t>
            </a:r>
            <a:endParaRPr lang="ru-RU" sz="1400" dirty="0" smtClean="0">
              <a:latin typeface="Calibri" panose="020F0502020204030204" pitchFamily="34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Доработка продукта под клиента</a:t>
            </a:r>
            <a:endParaRPr lang="ru-RU" sz="14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8" name="Picture 21" descr="https://lh5.googleusercontent.com/eVDcFjOrYAgwyd_59o1bxh-lKd4p4NzxL4-_VMS1SN4HBY-VQL41_AKE9vAYlgouxnK5P57JWup09HTfA8cmlRitHEXjGxQKxs5yyegO2eoShkDP4p9ZcbRsQ9Qfvf9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87" y="1490850"/>
            <a:ext cx="639682" cy="3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1" y="1531249"/>
            <a:ext cx="588381" cy="345787"/>
          </a:xfrm>
          <a:prstGeom prst="rect">
            <a:avLst/>
          </a:prstGeom>
        </p:spPr>
      </p:pic>
      <p:pic>
        <p:nvPicPr>
          <p:cNvPr id="11" name="Picture 38" descr="http://www.sostav.ru/busmap/logo.php?IDCOMPANY=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3" y="1525650"/>
            <a:ext cx="1088974" cy="3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Adv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36" y="1535128"/>
            <a:ext cx="564566" cy="30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26" y="1577053"/>
            <a:ext cx="1020392" cy="2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ntsu aegis netwo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38" y="1522229"/>
            <a:ext cx="2288728" cy="3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7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Доступ к статистике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1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641778"/>
            <a:ext cx="5184775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41738" y="32619"/>
            <a:ext cx="6453186" cy="973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</a:rPr>
              <a:t>Предоставление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статистики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вашему </a:t>
            </a:r>
            <a:r>
              <a:rPr lang="ru-RU" sz="3200" dirty="0">
                <a:solidFill>
                  <a:schemeClr val="tx2"/>
                </a:solidFill>
                <a:latin typeface="Calibri" panose="020F0502020204030204" pitchFamily="34" charset="0"/>
              </a:rPr>
              <a:t>клиенту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2387" y="1835968"/>
            <a:ext cx="3029000" cy="22467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60000" indent="-360000">
              <a:lnSpc>
                <a:spcPct val="200000"/>
              </a:lnSpc>
              <a:buFont typeface="Arial"/>
              <a:buChar char="•"/>
            </a:pPr>
            <a:endParaRPr lang="ru-RU" sz="1400" dirty="0" smtClean="0">
              <a:latin typeface="Calibri" panose="020F0502020204030204" pitchFamily="34" charset="0"/>
            </a:endParaRPr>
          </a:p>
          <a:p>
            <a:pPr marL="360000" indent="-360000">
              <a:lnSpc>
                <a:spcPct val="20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" panose="020F0502020204030204" pitchFamily="34" charset="0"/>
              </a:rPr>
              <a:t>по </a:t>
            </a:r>
            <a:r>
              <a:rPr lang="ru-RU" sz="1400" dirty="0">
                <a:latin typeface="Calibri" panose="020F0502020204030204" pitchFamily="34" charset="0"/>
              </a:rPr>
              <a:t>кампаниям</a:t>
            </a:r>
          </a:p>
          <a:p>
            <a:pPr marL="360000" indent="-360000">
              <a:lnSpc>
                <a:spcPct val="20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</a:rPr>
              <a:t>по сценариям</a:t>
            </a:r>
          </a:p>
          <a:p>
            <a:pPr marL="360000" indent="-360000">
              <a:lnSpc>
                <a:spcPct val="20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</a:rPr>
              <a:t>по баннерам</a:t>
            </a:r>
          </a:p>
          <a:p>
            <a:pPr marL="360000" indent="-360000">
              <a:lnSpc>
                <a:spcPct val="20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" panose="020F0502020204030204" pitchFamily="34" charset="0"/>
              </a:rPr>
              <a:t>по зонам сайта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737" y="4641778"/>
            <a:ext cx="5004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Calibri Light" panose="020F0302020204030204" pitchFamily="34" charset="0"/>
              </a:rPr>
              <a:t>*Скачать </a:t>
            </a:r>
            <a:r>
              <a:rPr lang="ru-RU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приложение: </a:t>
            </a:r>
            <a:r>
              <a:rPr lang="pl-PL" sz="10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ttp</a:t>
            </a:r>
            <a:r>
              <a:rPr lang="pl-PL" sz="1000" dirty="0">
                <a:solidFill>
                  <a:schemeClr val="bg1"/>
                </a:solidFill>
                <a:latin typeface="Calibri Light" panose="020F0302020204030204" pitchFamily="34" charset="0"/>
              </a:rPr>
              <a:t>://www.adriver.ru/doc/edu/agency/numbers.html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738" y="2421995"/>
            <a:ext cx="21713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Или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«</a:t>
            </a:r>
            <a:r>
              <a:rPr lang="ru-RU" sz="1400" dirty="0" err="1">
                <a:solidFill>
                  <a:schemeClr val="tx2"/>
                </a:solidFill>
                <a:latin typeface="Calibri" panose="020F0502020204030204" pitchFamily="34" charset="0"/>
              </a:rPr>
              <a:t>AdRiver</a:t>
            </a:r>
            <a:r>
              <a:rPr lang="ru-RU" sz="1400" dirty="0">
                <a:solidFill>
                  <a:schemeClr val="tx2"/>
                </a:solidFill>
                <a:latin typeface="Calibri" panose="020F0502020204030204" pitchFamily="34" charset="0"/>
              </a:rPr>
              <a:t> Числа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»*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—</a:t>
            </a:r>
            <a:r>
              <a:rPr lang="ru-RU" sz="1400" dirty="0" smtClean="0">
                <a:latin typeface="Calibri" panose="020F0502020204030204" pitchFamily="34" charset="0"/>
              </a:rPr>
              <a:t>приложение</a:t>
            </a:r>
            <a:r>
              <a:rPr lang="ru-RU" sz="1400" dirty="0">
                <a:latin typeface="Calibri" panose="020F0502020204030204" pitchFamily="34" charset="0"/>
              </a:rPr>
              <a:t>, которое позволит вам и вашим клиентам отслеживать статистику по сайту </a:t>
            </a:r>
            <a:r>
              <a:rPr lang="en-US" sz="1400" dirty="0" smtClean="0">
                <a:latin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ru-RU" sz="1400" dirty="0" smtClean="0">
                <a:latin typeface="Calibri" panose="020F0502020204030204" pitchFamily="34" charset="0"/>
              </a:rPr>
              <a:t>или </a:t>
            </a:r>
            <a:r>
              <a:rPr lang="ru-RU" sz="1400" dirty="0">
                <a:latin typeface="Calibri" panose="020F0502020204030204" pitchFamily="34" charset="0"/>
              </a:rPr>
              <a:t>размещению</a:t>
            </a:r>
            <a:r>
              <a:rPr lang="ru-RU" sz="1400" dirty="0" smtClean="0">
                <a:latin typeface="Calibri" panose="020F0502020204030204" pitchFamily="34" charset="0"/>
              </a:rPr>
              <a:t>,</a:t>
            </a:r>
            <a:r>
              <a:rPr lang="en-US" sz="1400" dirty="0" smtClean="0">
                <a:latin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ru-RU" sz="1400" dirty="0" smtClean="0">
                <a:latin typeface="Calibri" panose="020F0502020204030204" pitchFamily="34" charset="0"/>
              </a:rPr>
              <a:t>не </a:t>
            </a:r>
            <a:r>
              <a:rPr lang="ru-RU" sz="1400" dirty="0">
                <a:latin typeface="Calibri" panose="020F0502020204030204" pitchFamily="34" charset="0"/>
              </a:rPr>
              <a:t>заходя в интерфейс</a:t>
            </a:r>
            <a:endParaRPr lang="ru-RU" sz="1100" dirty="0" smtClean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738" y="1381998"/>
            <a:ext cx="408529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tx2"/>
                </a:solidFill>
                <a:latin typeface="Calibri" panose="020F0502020204030204" pitchFamily="34" charset="0"/>
              </a:rPr>
              <a:t>Прямое делегирование </a:t>
            </a:r>
            <a:r>
              <a:rPr lang="ru-RU" sz="1400" dirty="0">
                <a:latin typeface="Calibri" panose="020F0502020204030204" pitchFamily="34" charset="0"/>
              </a:rPr>
              <a:t>рекламной кампании </a:t>
            </a:r>
            <a:r>
              <a:rPr lang="ru-RU" sz="1400" dirty="0" smtClean="0">
                <a:latin typeface="Calibri" panose="020F0502020204030204" pitchFamily="34" charset="0"/>
              </a:rPr>
              <a:t>рекламодателю </a:t>
            </a:r>
            <a:r>
              <a:rPr lang="ru-RU" sz="1400" dirty="0">
                <a:latin typeface="Calibri" panose="020F0502020204030204" pitchFamily="34" charset="0"/>
              </a:rPr>
              <a:t>через </a:t>
            </a:r>
            <a:r>
              <a:rPr lang="ru-RU" sz="1400" dirty="0" smtClean="0">
                <a:latin typeface="Calibri" panose="020F0502020204030204" pitchFamily="34" charset="0"/>
              </a:rPr>
              <a:t>интерфейс </a:t>
            </a:r>
            <a:r>
              <a:rPr lang="ru-RU" sz="1400" dirty="0">
                <a:latin typeface="Calibri" panose="020F0502020204030204" pitchFamily="34" charset="0"/>
              </a:rPr>
              <a:t>– самый быстрый и удобный способ </a:t>
            </a:r>
          </a:p>
          <a:p>
            <a:pPr lvl="0"/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Изображение 8"/>
          <p:cNvPicPr>
            <a:picLocks noChangeAspect="1"/>
          </p:cNvPicPr>
          <p:nvPr/>
        </p:nvPicPr>
        <p:blipFill rotWithShape="1">
          <a:blip r:embed="rId3"/>
          <a:srcRect t="2155" r="47492"/>
          <a:stretch/>
        </p:blipFill>
        <p:spPr>
          <a:xfrm>
            <a:off x="4950097" y="1505243"/>
            <a:ext cx="4193903" cy="3638258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129020" y="-1457385"/>
            <a:ext cx="0" cy="68978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3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57" y="1625569"/>
            <a:ext cx="600292" cy="604513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55824" y="9283"/>
            <a:ext cx="6484074" cy="10712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Данные </a:t>
            </a:r>
            <a:r>
              <a:rPr lang="en-US" sz="3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AdRiver</a:t>
            </a: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для сторонних систем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512369" y="2430052"/>
            <a:ext cx="3229189" cy="6125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0" dirty="0">
                <a:latin typeface="Calibri" panose="020F0502020204030204" pitchFamily="34" charset="0"/>
                <a:cs typeface="Calibri"/>
              </a:rPr>
              <a:t>В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озможна передача логов для специализированных программ</a:t>
            </a:r>
            <a:endParaRPr lang="ru-RU" sz="14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369" y="1599531"/>
            <a:ext cx="402281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Для 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планирования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и бронирования:</a:t>
            </a:r>
            <a:endParaRPr lang="ru-RU" sz="20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188" y="1598954"/>
            <a:ext cx="304153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Для аналитики </a:t>
            </a: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продаж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и финансовой отчетности:</a:t>
            </a:r>
            <a:endParaRPr lang="ru-RU" sz="20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693" y="2472815"/>
            <a:ext cx="34823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Calibri"/>
              </a:rPr>
              <a:t>У каждой </a:t>
            </a:r>
            <a:r>
              <a:rPr lang="ru-RU" sz="1400" dirty="0">
                <a:latin typeface="Calibri" panose="020F0502020204030204" pitchFamily="34" charset="0"/>
                <a:cs typeface="Calibri"/>
              </a:rPr>
              <a:t>рекламной кампании и сценария в </a:t>
            </a:r>
            <a:r>
              <a:rPr lang="en-US" sz="1400" dirty="0" err="1">
                <a:latin typeface="Calibri" panose="020F0502020204030204" pitchFamily="34" charset="0"/>
                <a:cs typeface="Calibri"/>
              </a:rPr>
              <a:t>AdRiver</a:t>
            </a:r>
            <a:r>
              <a:rPr lang="ru-RU" sz="1400" dirty="0">
                <a:latin typeface="Calibri" panose="020F0502020204030204" pitchFamily="34" charset="0"/>
                <a:cs typeface="Calibri"/>
              </a:rPr>
              <a:t> есть специальное поле 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/>
            </a:r>
            <a:br>
              <a:rPr lang="ru-RU" sz="1400" dirty="0" smtClean="0">
                <a:latin typeface="Calibri" panose="020F0502020204030204" pitchFamily="34" charset="0"/>
                <a:cs typeface="Calibri"/>
              </a:rPr>
            </a:br>
            <a:r>
              <a:rPr lang="ru-RU" sz="1400" dirty="0" smtClean="0">
                <a:latin typeface="Calibri" panose="020F0502020204030204" pitchFamily="34" charset="0"/>
                <a:cs typeface="Calibri"/>
              </a:rPr>
              <a:t>“</a:t>
            </a:r>
            <a:r>
              <a:rPr lang="ru-RU" sz="1400" dirty="0">
                <a:latin typeface="Calibri" panose="020F0502020204030204" pitchFamily="34" charset="0"/>
                <a:cs typeface="Calibri"/>
              </a:rPr>
              <a:t>ID в сторонней системе”.  Можно делать выгрузки по этой метке или провести прямую интеграцию с любой внутренней системой 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учета через </a:t>
            </a:r>
            <a:r>
              <a:rPr lang="en-US" sz="1400" dirty="0" smtClean="0">
                <a:latin typeface="Calibri" panose="020F0502020204030204" pitchFamily="34" charset="0"/>
                <a:cs typeface="Calibri"/>
              </a:rPr>
              <a:t>API</a:t>
            </a:r>
            <a:endParaRPr lang="ru-RU" sz="1400" dirty="0">
              <a:latin typeface="Calibri" panose="020F0502020204030204" pitchFamily="34" charset="0"/>
              <a:cs typeface="Calibri"/>
            </a:endParaRPr>
          </a:p>
          <a:p>
            <a:endParaRPr lang="ru-RU" sz="14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1" y="1675864"/>
            <a:ext cx="556258" cy="5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8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Клиентская поддержка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7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43830" y="33585"/>
            <a:ext cx="6338576" cy="665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Для вас всегда в нашей системе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43830" y="672562"/>
            <a:ext cx="5928253" cy="2030359"/>
          </a:xfrm>
        </p:spPr>
        <p:txBody>
          <a:bodyPr/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Личный менеджер по внедрению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Готовый к старту аккаунт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Старт первых кампаний через 24 часа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Удобное обучение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Дружелюбный и быстрый саппорт</a:t>
            </a:r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0"/>
          </p:nvPr>
        </p:nvSpPr>
        <p:spPr>
          <a:xfrm>
            <a:off x="343830" y="2877539"/>
            <a:ext cx="7773984" cy="419659"/>
          </a:xfrm>
        </p:spPr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Поэтому нас уже выбрали более 200 издателей:</a:t>
            </a:r>
            <a:endParaRPr lang="ru-RU" sz="20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99" y="4212168"/>
            <a:ext cx="1117600" cy="623423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3479801"/>
            <a:ext cx="890210" cy="584200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065" y="4063999"/>
            <a:ext cx="993420" cy="558799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465" y="3513668"/>
            <a:ext cx="1106310" cy="474133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935" y="4218091"/>
            <a:ext cx="1193798" cy="519009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66" y="3636432"/>
            <a:ext cx="1295766" cy="232833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306" y="4322010"/>
            <a:ext cx="1626543" cy="237067"/>
          </a:xfrm>
          <a:prstGeom prst="rect">
            <a:avLst/>
          </a:prstGeom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80" y="3932597"/>
            <a:ext cx="1472654" cy="93243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8201" y="3420534"/>
            <a:ext cx="1303867" cy="62653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400" y="3401292"/>
            <a:ext cx="1253067" cy="5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reonline.it/wp-content/uploads/2012/04/jrenedo_2012-04-20-26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2"/>
          <a:stretch/>
        </p:blipFill>
        <p:spPr bwMode="auto">
          <a:xfrm>
            <a:off x="0" y="0"/>
            <a:ext cx="9263385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263385" cy="12296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7086" y="37101"/>
            <a:ext cx="3288996" cy="15109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Почему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 нами просто?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2950168" y="230894"/>
            <a:ext cx="1866000" cy="9987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</a:pP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Есть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специалисты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системе </a:t>
            </a:r>
            <a:r>
              <a:rPr lang="en-US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AdRiver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рынке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труда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23600" y="230894"/>
            <a:ext cx="19079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78D7"/>
              </a:buClr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Lucida Sans Unicode" pitchFamily="34" charset="0"/>
              </a:rPr>
              <a:t>Мы предлагаем полное обслуживание на своей </a:t>
            </a:r>
            <a:r>
              <a:rPr lang="ru-RU" sz="1400" dirty="0" smtClean="0">
                <a:solidFill>
                  <a:srgbClr val="FFFFFF"/>
                </a:solidFill>
                <a:latin typeface="Calibri" panose="020F0502020204030204" pitchFamily="34" charset="0"/>
                <a:cs typeface="Lucida Sans Unicode" pitchFamily="34" charset="0"/>
              </a:rPr>
              <a:t>стороне</a:t>
            </a:r>
            <a:endParaRPr lang="ru-RU" sz="1400" dirty="0">
              <a:solidFill>
                <a:srgbClr val="FFFFFF"/>
              </a:solidFill>
              <a:latin typeface="Calibri" panose="020F0502020204030204" pitchFamily="34" charset="0"/>
              <a:cs typeface="Lucida Sans Unicode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24916" y="230893"/>
            <a:ext cx="20836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78D7"/>
              </a:buClr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Lucida Sans Unicode" pitchFamily="34" charset="0"/>
              </a:rPr>
              <a:t>Мы проводим бесплатные </a:t>
            </a:r>
            <a:r>
              <a:rPr lang="ru-RU" sz="1400" dirty="0" smtClean="0">
                <a:solidFill>
                  <a:srgbClr val="FFFFFF"/>
                </a:solidFill>
                <a:latin typeface="Calibri" panose="020F0502020204030204" pitchFamily="34" charset="0"/>
                <a:cs typeface="Lucida Sans Unicode" pitchFamily="34" charset="0"/>
              </a:rPr>
              <a:t>обучающие </a:t>
            </a: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Lucida Sans Unicode" pitchFamily="34" charset="0"/>
              </a:rPr>
              <a:t>семинары</a:t>
            </a:r>
          </a:p>
        </p:txBody>
      </p:sp>
    </p:spTree>
    <p:extLst>
      <p:ext uri="{BB962C8B-B14F-4D97-AF65-F5344CB8AC3E}">
        <p14:creationId xmlns:p14="http://schemas.microsoft.com/office/powerpoint/2010/main" val="96115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Стоимость использования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6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447" y="4476866"/>
            <a:ext cx="1631730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/>
              </a:rPr>
              <a:t>50%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8253" y="42015"/>
            <a:ext cx="5616574" cy="12962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Базовая стоимость использования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5345" y="1346047"/>
            <a:ext cx="5025587" cy="1224715"/>
          </a:xfrm>
        </p:spPr>
        <p:txBody>
          <a:bodyPr anchor="b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b="0" dirty="0">
                <a:latin typeface="Calibri" panose="020F0502020204030204" pitchFamily="34" charset="0"/>
                <a:cs typeface="Calibri"/>
              </a:rPr>
              <a:t>К расчету идет общее количество обращений к системе </a:t>
            </a:r>
            <a:r>
              <a:rPr lang="ru-RU" sz="1400" b="0" dirty="0" err="1">
                <a:latin typeface="Calibri" panose="020F0502020204030204" pitchFamily="34" charset="0"/>
                <a:cs typeface="Calibri"/>
              </a:rPr>
              <a:t>AdRiver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за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календарный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месяц</a:t>
            </a:r>
            <a:r>
              <a:rPr lang="en-US" sz="1400" b="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с применением различных коэффициентов в </a:t>
            </a:r>
            <a:r>
              <a:rPr lang="ru-RU" sz="1400" b="0" dirty="0">
                <a:latin typeface="Calibri" panose="020F0502020204030204" pitchFamily="34" charset="0"/>
                <a:cs typeface="Calibri"/>
              </a:rPr>
              <a:t>зависимости от типа </a:t>
            </a:r>
            <a:r>
              <a:rPr lang="ru-RU" sz="1400" b="0" dirty="0" smtClean="0">
                <a:latin typeface="Calibri" panose="020F0502020204030204" pitchFamily="34" charset="0"/>
                <a:cs typeface="Calibri"/>
              </a:rPr>
              <a:t>запроса</a:t>
            </a:r>
            <a:endParaRPr lang="en-US" sz="1400" b="0" dirty="0" smtClean="0"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400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7582" y="3861138"/>
            <a:ext cx="1310104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/>
              </a:rPr>
              <a:t>30%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797" y="3863036"/>
            <a:ext cx="1570492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854" y="4467604"/>
            <a:ext cx="1892763" cy="3744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ru-RU" sz="50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/>
              </a:rPr>
              <a:t>70%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98448" y="3581664"/>
            <a:ext cx="1783060" cy="36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CПЕЦПРОЕКТЫ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7233" y="3581664"/>
            <a:ext cx="1274007" cy="36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«ТИЗЕРЫ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8098" y="4182368"/>
            <a:ext cx="285688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СИСТЕМНЫЕ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ЗАГЛУШКИ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7233" y="4185475"/>
            <a:ext cx="2770009" cy="641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160"/>
              </a:lnSpc>
            </a:pP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НА УЧЕТ ДОПОЛНИТЕЛЬНЫХ</a:t>
            </a:r>
            <a:b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СОБЫТИЙ В БАННЕРАХ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3386" y="24336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1400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В данную модель 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ценообразования</a:t>
            </a:r>
            <a: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en-US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заложены </a:t>
            </a:r>
            <a:r>
              <a:rPr lang="ru-RU" sz="1400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следующие скидки: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16067" y="2350758"/>
            <a:ext cx="272611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82" y="1564529"/>
            <a:ext cx="1743741" cy="158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6916"/>
            <a:ext cx="9144000" cy="5160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6602" y="0"/>
            <a:ext cx="3632548" cy="1882377"/>
          </a:xfrm>
        </p:spPr>
        <p:txBody>
          <a:bodyPr/>
          <a:lstStyle/>
          <a:p>
            <a:r>
              <a:rPr lang="ru-RU" sz="1800" dirty="0" smtClean="0">
                <a:latin typeface="Calibri" panose="020F0502020204030204" pitchFamily="34" charset="0"/>
                <a:cs typeface="Calibri"/>
              </a:rPr>
              <a:t>Диапазонный</a:t>
            </a:r>
            <a:r>
              <a:rPr lang="en-US" sz="1800" dirty="0" smtClean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800" dirty="0" smtClean="0">
                <a:latin typeface="Calibri" panose="020F0502020204030204" pitchFamily="34" charset="0"/>
                <a:cs typeface="Calibri"/>
              </a:rPr>
              <a:t>прайс</a:t>
            </a:r>
            <a:endParaRPr lang="ru-RU" sz="1800" dirty="0">
              <a:latin typeface="Calibri" panose="020F0502020204030204" pitchFamily="34" charset="0"/>
              <a:cs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280564150"/>
              </p:ext>
            </p:extLst>
          </p:nvPr>
        </p:nvGraphicFramePr>
        <p:xfrm>
          <a:off x="200808" y="459460"/>
          <a:ext cx="3279246" cy="4302572"/>
        </p:xfrm>
        <a:graphic>
          <a:graphicData uri="http://schemas.openxmlformats.org/drawingml/2006/table">
            <a:tbl>
              <a:tblPr/>
              <a:tblGrid>
                <a:gridCol w="1027017"/>
                <a:gridCol w="972963"/>
                <a:gridCol w="1279266"/>
              </a:tblGrid>
              <a:tr h="3667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Трафик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за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календарный месяц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Стоимость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от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</a:t>
                      </a:r>
                    </a:p>
                  </a:txBody>
                  <a:tcPr marL="6135" marR="6135" marT="6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до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НДС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(руб)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135" marR="6135" marT="613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300 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3 524 577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3 524 578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5 702 886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5 702 887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9 227 464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9 227 465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14 930 351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8 500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14 930 352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24 157 816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24 157 817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39 088 168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18 000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39 088 169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63 245 985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24 000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63 245 986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102 334 154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34 500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102 334 155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165 580 140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45 500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165 580 141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267 914 295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66 000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267 914 296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433 494 436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90 000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433 494 437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701 408 732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126 000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701 408 733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1 134 903 169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192 000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1 134 903 170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1 836 311 902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282 000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1 836 311 903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2 971 215 072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420 000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2 971 215 073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4 807 526 975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600 000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4 807 526 976 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7 778 742 048 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780 000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7 778 742 049 </a:t>
                      </a:r>
                    </a:p>
                  </a:txBody>
                  <a:tcPr marL="6135" marR="6135" marT="6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12 586 269 024 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1 100 000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3652692" y="0"/>
            <a:ext cx="5245474" cy="621992"/>
          </a:xfrm>
        </p:spPr>
        <p:txBody>
          <a:bodyPr/>
          <a:lstStyle/>
          <a:p>
            <a:r>
              <a:rPr lang="ru-RU" sz="1800" dirty="0" smtClean="0">
                <a:latin typeface="Calibri" panose="020F0502020204030204" pitchFamily="34" charset="0"/>
                <a:cs typeface="Calibri"/>
              </a:rPr>
              <a:t>Дополнительные услуги</a:t>
            </a:r>
            <a:endParaRPr lang="ru-RU" sz="1800" dirty="0">
              <a:latin typeface="Calibri" panose="020F0502020204030204" pitchFamily="34" charset="0"/>
              <a:cs typeface="Calibri"/>
            </a:endParaRPr>
          </a:p>
        </p:txBody>
      </p:sp>
      <p:graphicFrame>
        <p:nvGraphicFramePr>
          <p:cNvPr id="11" name="Таблиц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925632"/>
              </p:ext>
            </p:extLst>
          </p:nvPr>
        </p:nvGraphicFramePr>
        <p:xfrm>
          <a:off x="3701836" y="459465"/>
          <a:ext cx="5374430" cy="4297465"/>
        </p:xfrm>
        <a:graphic>
          <a:graphicData uri="http://schemas.openxmlformats.org/drawingml/2006/table">
            <a:tbl>
              <a:tblPr/>
              <a:tblGrid>
                <a:gridCol w="2301011"/>
                <a:gridCol w="1516420"/>
                <a:gridCol w="1556999"/>
              </a:tblGrid>
              <a:tr h="32560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Услуга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Единица измерения</a:t>
                      </a:r>
                    </a:p>
                  </a:txBody>
                  <a:tcPr marL="6215" marR="6215" marT="62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bg-BG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Цена </a:t>
                      </a:r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без НДС, руб. 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180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Создание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индивидуального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Excel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-отчета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 шаблон отчета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50 000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13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Аудиторный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таргетинг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(один сегмент)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1000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таргетированных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запросов к системе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3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Аудиторный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таргетинг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(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пересечение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двух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 более сегментов)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1000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таргетированных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запросов к системе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87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Исправление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баннеров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(один) баннер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2 500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7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Исправление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событий в баннере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баннер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64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Настройка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специального кода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баннерного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места системы для заказчика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код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5 000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399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Создание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индивидуальной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настройки</a:t>
                      </a:r>
                      <a:b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баннерного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формата по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техническим</a:t>
                      </a:r>
                      <a:b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требованиям системы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 веб-сайта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баннер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6 000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87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Выдача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логов запросов к системе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отчет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2 000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3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Аккаунтинг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регулярный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bg-BG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месяц обслуживания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50% от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абонентской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платы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но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не менее 20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87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Аккаунтинг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разовый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обращение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1 000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3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Аудит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и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перевнедрение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кодов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системы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по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баннерным местам сайта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перевнедрение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30 000         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400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Создание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Excel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-отчета по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спецпроекту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отчет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3 000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3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Создание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Excel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-отчета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по спецпроекту за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длительный период</a:t>
                      </a: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 отчет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6 000         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399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Дополнительные настройки по управлению</a:t>
                      </a:r>
                      <a:b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веб-сайтом для  клиентов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AdRiver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215" marR="6215" marT="62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1000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размеченных</a:t>
                      </a:r>
                      <a:b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уникальных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пользователей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 </a:t>
                      </a:r>
                    </a:p>
                  </a:txBody>
                  <a:tcPr marL="6215" marR="6215" marT="621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Текст 3"/>
          <p:cNvSpPr>
            <a:spLocks noGrp="1"/>
          </p:cNvSpPr>
          <p:nvPr>
            <p:ph type="body" sz="quarter" idx="19"/>
          </p:nvPr>
        </p:nvSpPr>
        <p:spPr>
          <a:xfrm>
            <a:off x="5990602" y="4807091"/>
            <a:ext cx="3153398" cy="336410"/>
          </a:xfrm>
        </p:spPr>
        <p:txBody>
          <a:bodyPr/>
          <a:lstStyle/>
          <a:p>
            <a:r>
              <a:rPr lang="ru-RU" sz="10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Полный </a:t>
            </a:r>
            <a:r>
              <a:rPr lang="ru-RU" sz="1000" dirty="0" smtClean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прайс:</a:t>
            </a:r>
            <a:r>
              <a:rPr lang="en-US" sz="1000" dirty="0" smtClean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 http</a:t>
            </a:r>
            <a:r>
              <a:rPr lang="en-US" sz="1000" dirty="0">
                <a:solidFill>
                  <a:schemeClr val="tx2"/>
                </a:solidFill>
                <a:latin typeface="Calibri" panose="020F0502020204030204" pitchFamily="34" charset="0"/>
                <a:cs typeface="+mn-cs"/>
                <a:hlinkClick r:id="rId2"/>
              </a:rPr>
              <a:t>://www.adriver.ru/publisher/price/</a:t>
            </a:r>
            <a:endParaRPr lang="ru-RU" sz="1000" dirty="0">
              <a:solidFill>
                <a:schemeClr val="tx2"/>
              </a:solidFill>
              <a:latin typeface="Calibri" panose="020F0502020204030204" pitchFamily="34" charset="0"/>
              <a:cs typeface="+mn-cs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2469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Коды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2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1554" y="185559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Финансовая сверка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12" y="1198727"/>
            <a:ext cx="5255734" cy="358820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35468" y="1326821"/>
            <a:ext cx="3311866" cy="2692139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ru-RU" sz="2000" b="0" dirty="0" smtClean="0">
                <a:latin typeface="Calibri" panose="020F0502020204030204" pitchFamily="34" charset="0"/>
              </a:rPr>
              <a:t>В интерфейсе для вас ежемесячно будет доступна детализация по оказанным услугам. Это данные, на основании которых выставляется счет</a:t>
            </a:r>
            <a:endParaRPr lang="ru-RU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Планы разработки 2015-2016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2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33335" r="413" b="144"/>
          <a:stretch/>
        </p:blipFill>
        <p:spPr>
          <a:xfrm rot="-60000" flipH="1">
            <a:off x="-88483" y="-88087"/>
            <a:ext cx="9431530" cy="531321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Наши планы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разработки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8"/>
          </p:nvPr>
        </p:nvSpPr>
        <p:spPr>
          <a:xfrm>
            <a:off x="298691" y="872983"/>
            <a:ext cx="5401718" cy="1496005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Заведение рекламной кампании на одной странице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Страница проверки свободности трафика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Расширенная идентификация пользователей (внешние </a:t>
            </a:r>
            <a:r>
              <a:rPr lang="ru-RU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куки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Инструмент мониторинга скорости загрузки сайта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Mobile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SDK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60000" indent="-3600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691" y="2558079"/>
            <a:ext cx="37195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Статистика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</a:rPr>
              <a:t>и отчеты</a:t>
            </a: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О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тчет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инвентарю и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реализации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с данными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уникальным пользователям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Возможность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получать данные в своей системе учета (доступ ко всем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статистическим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метрикам через 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API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, например, отчеты по 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инвентарю</a:t>
            </a:r>
            <a:b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со </a:t>
            </a: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всеми </a:t>
            </a:r>
            <a:r>
              <a:rPr lang="ru-RU" sz="11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геозонами</a:t>
            </a:r>
            <a:r>
              <a:rPr lang="ru-RU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)</a:t>
            </a:r>
            <a:endParaRPr lang="ru-RU" sz="11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35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Контакты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2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/>
          <p:cNvSpPr>
            <a:spLocks noGrp="1"/>
          </p:cNvSpPr>
          <p:nvPr>
            <p:ph type="body" sz="quarter" idx="10"/>
          </p:nvPr>
        </p:nvSpPr>
        <p:spPr>
          <a:xfrm>
            <a:off x="821267" y="1076853"/>
            <a:ext cx="2235200" cy="430213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</a:rPr>
              <a:t>Регистрация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14"/>
          </p:nvPr>
        </p:nvSpPr>
        <p:spPr>
          <a:xfrm>
            <a:off x="821267" y="4591579"/>
            <a:ext cx="4321175" cy="336020"/>
          </a:xfrm>
        </p:spPr>
        <p:txBody>
          <a:bodyPr/>
          <a:lstStyle/>
          <a:p>
            <a:pPr>
              <a:lnSpc>
                <a:spcPts val="1560"/>
              </a:lnSpc>
              <a:spcAft>
                <a:spcPts val="0"/>
              </a:spcAft>
            </a:pPr>
            <a:r>
              <a:rPr lang="ru-RU" sz="1000" dirty="0">
                <a:solidFill>
                  <a:srgbClr val="0079BD"/>
                </a:solidFill>
                <a:latin typeface="Calibri" panose="020F0502020204030204" pitchFamily="34" charset="0"/>
              </a:rPr>
              <a:t>Команда </a:t>
            </a:r>
            <a:r>
              <a:rPr lang="en-US" sz="1000" dirty="0">
                <a:solidFill>
                  <a:srgbClr val="0079BD"/>
                </a:solidFill>
                <a:latin typeface="Calibri" panose="020F0502020204030204" pitchFamily="34" charset="0"/>
              </a:rPr>
              <a:t>AdRiver </a:t>
            </a:r>
            <a:r>
              <a:rPr lang="ru-RU" sz="1000" dirty="0">
                <a:solidFill>
                  <a:srgbClr val="0079BD"/>
                </a:solidFill>
                <a:latin typeface="Calibri" panose="020F0502020204030204" pitchFamily="34" charset="0"/>
              </a:rPr>
              <a:t>всегда рада помочь в решении ваших </a:t>
            </a:r>
            <a:r>
              <a:rPr lang="ru-RU" sz="1000" dirty="0" smtClean="0">
                <a:solidFill>
                  <a:srgbClr val="0079BD"/>
                </a:solidFill>
                <a:latin typeface="Calibri" panose="020F0502020204030204" pitchFamily="34" charset="0"/>
              </a:rPr>
              <a:t>задач!</a:t>
            </a:r>
            <a:endParaRPr lang="ru-RU" sz="1000" dirty="0">
              <a:solidFill>
                <a:srgbClr val="0079BD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17"/>
          </p:nvPr>
        </p:nvSpPr>
        <p:spPr>
          <a:xfrm>
            <a:off x="5435600" y="1857874"/>
            <a:ext cx="2438400" cy="138485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</a:rPr>
              <a:t>Телефон: (495) 981-34-</a:t>
            </a:r>
            <a:r>
              <a:rPr lang="ru-RU" dirty="0" smtClean="0">
                <a:latin typeface="Calibri" panose="020F0502020204030204" pitchFamily="34" charset="0"/>
              </a:rPr>
              <a:t>00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79BD"/>
                </a:solidFill>
                <a:latin typeface="Calibri" panose="020F0502020204030204" pitchFamily="34" charset="0"/>
                <a:hlinkClick r:id="rId3"/>
              </a:rPr>
              <a:t>sales@</a:t>
            </a:r>
            <a:r>
              <a:rPr lang="en-US" dirty="0" smtClean="0">
                <a:solidFill>
                  <a:srgbClr val="0079BD"/>
                </a:solidFill>
                <a:latin typeface="Calibri" panose="020F0502020204030204" pitchFamily="34" charset="0"/>
                <a:hlinkClick r:id="rId3"/>
              </a:rPr>
              <a:t>adriver.ru</a:t>
            </a:r>
            <a:endParaRPr lang="en-US" dirty="0" smtClean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Евгения </a:t>
            </a: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Мартынюк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9BD"/>
                </a:solidFill>
                <a:latin typeface="Calibri" panose="020F0502020204030204" pitchFamily="34" charset="0"/>
                <a:hlinkClick r:id="rId4"/>
              </a:rPr>
              <a:t>e.martynyuk</a:t>
            </a:r>
            <a:r>
              <a:rPr lang="ru-RU" dirty="0">
                <a:solidFill>
                  <a:srgbClr val="0079BD"/>
                </a:solidFill>
                <a:latin typeface="Calibri" panose="020F0502020204030204" pitchFamily="34" charset="0"/>
                <a:hlinkClick r:id="rId4"/>
              </a:rPr>
              <a:t>@</a:t>
            </a:r>
            <a:r>
              <a:rPr lang="ru-RU" dirty="0" smtClean="0">
                <a:solidFill>
                  <a:srgbClr val="0079BD"/>
                </a:solidFill>
                <a:latin typeface="Calibri" panose="020F0502020204030204" pitchFamily="34" charset="0"/>
                <a:hlinkClick r:id="rId4"/>
              </a:rPr>
              <a:t>adriver.ru</a:t>
            </a:r>
            <a:endParaRPr lang="ru-RU" dirty="0" smtClean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Calibri" panose="020F0502020204030204" pitchFamily="34" charset="0"/>
              </a:rPr>
              <a:t>Полина </a:t>
            </a:r>
            <a:r>
              <a:rPr lang="ru-RU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Дубовенко</a:t>
            </a: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0079BD"/>
                </a:solidFill>
                <a:latin typeface="Calibri" panose="020F0502020204030204" pitchFamily="34" charset="0"/>
                <a:hlinkClick r:id="rId5"/>
              </a:rPr>
              <a:t>p.dubovenko@</a:t>
            </a:r>
            <a:r>
              <a:rPr lang="nl-NL" dirty="0" smtClean="0">
                <a:solidFill>
                  <a:srgbClr val="0079BD"/>
                </a:solidFill>
                <a:latin typeface="Calibri" panose="020F0502020204030204" pitchFamily="34" charset="0"/>
                <a:hlinkClick r:id="rId5"/>
              </a:rPr>
              <a:t>adriver.ru</a:t>
            </a:r>
            <a:endParaRPr lang="nl-NL" dirty="0" smtClean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79BD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Текст 46"/>
          <p:cNvSpPr txBox="1">
            <a:spLocks/>
          </p:cNvSpPr>
          <p:nvPr/>
        </p:nvSpPr>
        <p:spPr>
          <a:xfrm>
            <a:off x="5410198" y="1076856"/>
            <a:ext cx="2345268" cy="7604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Отдел по работе с клиентами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Текст 46"/>
          <p:cNvSpPr txBox="1">
            <a:spLocks/>
          </p:cNvSpPr>
          <p:nvPr/>
        </p:nvSpPr>
        <p:spPr>
          <a:xfrm>
            <a:off x="821267" y="2829454"/>
            <a:ext cx="3335865" cy="4132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spcAft>
                <a:spcPts val="2400"/>
              </a:spcAft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Техническая поддержка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Текст 52"/>
          <p:cNvSpPr>
            <a:spLocks noGrp="1"/>
          </p:cNvSpPr>
          <p:nvPr>
            <p:ph type="body" sz="quarter" idx="17"/>
          </p:nvPr>
        </p:nvSpPr>
        <p:spPr>
          <a:xfrm>
            <a:off x="821267" y="3364943"/>
            <a:ext cx="2548466" cy="53819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</a:rPr>
              <a:t>Телефон: (812) 438-10-</a:t>
            </a:r>
            <a:r>
              <a:rPr lang="ru-RU" dirty="0" smtClean="0">
                <a:latin typeface="Calibri" panose="020F0502020204030204" pitchFamily="34" charset="0"/>
              </a:rPr>
              <a:t>74</a:t>
            </a:r>
            <a:endParaRPr lang="ru-RU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0079BD"/>
                </a:solidFill>
                <a:latin typeface="Calibri" panose="020F0502020204030204" pitchFamily="34" charset="0"/>
              </a:rPr>
              <a:t>support@</a:t>
            </a:r>
            <a:r>
              <a:rPr lang="en-US" dirty="0" err="1" smtClean="0">
                <a:solidFill>
                  <a:srgbClr val="0079BD"/>
                </a:solidFill>
                <a:latin typeface="Calibri" panose="020F0502020204030204" pitchFamily="34" charset="0"/>
              </a:rPr>
              <a:t>adriver.ru</a:t>
            </a:r>
            <a:endParaRPr lang="ru-RU" dirty="0">
              <a:solidFill>
                <a:srgbClr val="0079BD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Текст 52"/>
          <p:cNvSpPr>
            <a:spLocks noGrp="1"/>
          </p:cNvSpPr>
          <p:nvPr>
            <p:ph type="body" sz="quarter" idx="17"/>
          </p:nvPr>
        </p:nvSpPr>
        <p:spPr>
          <a:xfrm>
            <a:off x="821267" y="1654676"/>
            <a:ext cx="4089402" cy="9107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100" dirty="0" smtClean="0">
                <a:latin typeface="Calibri" panose="020F0502020204030204" pitchFamily="34" charset="0"/>
              </a:rPr>
              <a:t>Получить доступ: </a:t>
            </a:r>
            <a:r>
              <a:rPr lang="en-US" sz="1100" dirty="0" smtClean="0">
                <a:latin typeface="Calibri" panose="020F0502020204030204" pitchFamily="34" charset="0"/>
              </a:rPr>
              <a:t>http</a:t>
            </a:r>
            <a:r>
              <a:rPr lang="en-US" sz="1100" dirty="0">
                <a:latin typeface="Calibri" panose="020F0502020204030204" pitchFamily="34" charset="0"/>
              </a:rPr>
              <a:t>://</a:t>
            </a:r>
            <a:r>
              <a:rPr lang="en-US" sz="1100" dirty="0" err="1">
                <a:latin typeface="Calibri" panose="020F0502020204030204" pitchFamily="34" charset="0"/>
              </a:rPr>
              <a:t>www.adriver.ru</a:t>
            </a:r>
            <a:r>
              <a:rPr lang="en-US" sz="1100" dirty="0">
                <a:latin typeface="Calibri" panose="020F0502020204030204" pitchFamily="34" charset="0"/>
              </a:rPr>
              <a:t>/publisher/join</a:t>
            </a:r>
            <a:r>
              <a:rPr lang="en-US" sz="1100" dirty="0" smtClean="0">
                <a:latin typeface="Calibri" panose="020F0502020204030204" pitchFamily="34" charset="0"/>
              </a:rPr>
              <a:t>/</a:t>
            </a:r>
            <a:endParaRPr lang="ru-RU" sz="11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</a:rPr>
              <a:t>Телефон: (495) 981-34-</a:t>
            </a:r>
            <a:r>
              <a:rPr lang="ru-RU" sz="1100" dirty="0" smtClean="0">
                <a:latin typeface="Calibri" panose="020F0502020204030204" pitchFamily="34" charset="0"/>
              </a:rPr>
              <a:t>00</a:t>
            </a:r>
            <a:endParaRPr lang="en-US" sz="1100" dirty="0" smtClean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Ольга </a:t>
            </a:r>
            <a:r>
              <a:rPr lang="ru-RU" sz="1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Рулева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100" dirty="0" err="1" smtClean="0">
                <a:solidFill>
                  <a:srgbClr val="0079BD"/>
                </a:solidFill>
                <a:latin typeface="Calibri" panose="020F0502020204030204" pitchFamily="34" charset="0"/>
              </a:rPr>
              <a:t>reg_pub@adriver.ru</a:t>
            </a:r>
            <a:endParaRPr lang="ru-RU" sz="1100" dirty="0">
              <a:solidFill>
                <a:srgbClr val="0079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4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44246" y="39031"/>
            <a:ext cx="5616574" cy="10707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У нас есть коды </a:t>
            </a:r>
            <a:b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под любые задачи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344244" y="1542259"/>
            <a:ext cx="4242503" cy="2329654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/>
              </a:rPr>
              <a:t>Размерные и безразмерные, синхронные</a:t>
            </a:r>
            <a:br>
              <a:rPr lang="ru-RU" sz="1400" dirty="0" smtClean="0">
                <a:latin typeface="Calibri" panose="020F0502020204030204" pitchFamily="34" charset="0"/>
                <a:cs typeface="Calibri"/>
              </a:rPr>
            </a:b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и асинхронные, по </a:t>
            </a:r>
            <a:r>
              <a:rPr lang="ru-RU" sz="1400" dirty="0" err="1" smtClean="0">
                <a:latin typeface="Calibri" panose="020F0502020204030204" pitchFamily="34" charset="0"/>
                <a:cs typeface="Calibri"/>
              </a:rPr>
              <a:t>доскроллу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, счетчики,</a:t>
            </a:r>
            <a:r>
              <a:rPr lang="ru-RU" sz="140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dirty="0" err="1" smtClean="0">
                <a:latin typeface="Calibri" panose="020F0502020204030204" pitchFamily="34" charset="0"/>
                <a:cs typeface="Calibri"/>
              </a:rPr>
              <a:t>тизерные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 блоки, </a:t>
            </a:r>
            <a:r>
              <a:rPr lang="en-US" sz="1400" dirty="0" smtClean="0">
                <a:latin typeface="Calibri" panose="020F0502020204030204" pitchFamily="34" charset="0"/>
                <a:cs typeface="Calibri"/>
              </a:rPr>
              <a:t>VAST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/>
              </a:rPr>
              <a:t>DAAST</a:t>
            </a:r>
            <a:r>
              <a:rPr lang="ru-RU" sz="140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и другие.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Доступны управляющие скрипты для управления взаимодействием баннерных мест</a:t>
            </a:r>
            <a:r>
              <a:rPr lang="en-US" sz="1400" dirty="0" smtClean="0">
                <a:latin typeface="Calibri" panose="020F0502020204030204" pitchFamily="34" charset="0"/>
                <a:cs typeface="Calibri"/>
              </a:rPr>
              <a:t>*</a:t>
            </a:r>
            <a:r>
              <a:rPr lang="ru-RU" sz="1400" dirty="0" smtClean="0">
                <a:latin typeface="Calibri" panose="020F0502020204030204" pitchFamily="34" charset="0"/>
                <a:cs typeface="Calibri"/>
              </a:rPr>
              <a:t>. </a:t>
            </a:r>
            <a:br>
              <a:rPr lang="ru-RU" sz="1400" dirty="0" smtClean="0">
                <a:latin typeface="Calibri" panose="020F0502020204030204" pitchFamily="34" charset="0"/>
                <a:cs typeface="Calibri"/>
              </a:rPr>
            </a:br>
            <a:endParaRPr lang="ru-RU" sz="1400" dirty="0" smtClean="0">
              <a:latin typeface="Calibri" panose="020F0502020204030204" pitchFamily="34" charset="0"/>
              <a:cs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  <a:cs typeface="Calibri"/>
              </a:rPr>
              <a:t>Готовы </a:t>
            </a:r>
            <a:r>
              <a:rPr lang="ru-RU" sz="1400" dirty="0">
                <a:latin typeface="Calibri" panose="020F0502020204030204" pitchFamily="34" charset="0"/>
                <a:cs typeface="Calibri"/>
              </a:rPr>
              <a:t>к разработке специальных кодов под ваши задачи.</a:t>
            </a:r>
          </a:p>
          <a:p>
            <a:pPr marL="228600" indent="-228600">
              <a:buFont typeface="+mj-lt"/>
              <a:buAutoNum type="arabicPeriod"/>
            </a:pPr>
            <a:endParaRPr lang="ru-RU" sz="1400" dirty="0" smtClean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52" y="4202282"/>
            <a:ext cx="2694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*</a:t>
            </a:r>
            <a:r>
              <a:rPr lang="ru-RU" sz="9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Например</a:t>
            </a:r>
            <a:r>
              <a:rPr lang="ru-RU" sz="900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, можно вызывать или не вызывать баннерное место X, если показывается рекламная кампания Y на баннерном месте </a:t>
            </a:r>
            <a:r>
              <a:rPr lang="ru-RU" sz="90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Z.</a:t>
            </a:r>
            <a:endParaRPr lang="ru-RU" sz="1050" dirty="0" smtClean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39071"/>
          <a:stretch/>
        </p:blipFill>
        <p:spPr>
          <a:xfrm>
            <a:off x="4909625" y="0"/>
            <a:ext cx="4234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Форматы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33" y="1735809"/>
            <a:ext cx="4468755" cy="2767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641" y="4000265"/>
            <a:ext cx="550045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Или создавайте</a:t>
            </a:r>
            <a:r>
              <a:rPr lang="en-US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 </a:t>
            </a:r>
            <a:br>
              <a:rPr lang="en-US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</a:br>
            <a:r>
              <a:rPr lang="ru-RU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собственные форматы</a:t>
            </a:r>
            <a:r>
              <a:rPr lang="en-US" dirty="0" smtClean="0">
                <a:solidFill>
                  <a:srgbClr val="309CE3"/>
                </a:solidFill>
                <a:latin typeface="Calibri" panose="020F0502020204030204" pitchFamily="34" charset="0"/>
                <a:cs typeface="Calibri"/>
              </a:rPr>
              <a:t>!</a:t>
            </a:r>
            <a:endParaRPr lang="ru-RU" dirty="0">
              <a:solidFill>
                <a:srgbClr val="309CE3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280" y="4443530"/>
            <a:ext cx="4859868" cy="33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000" dirty="0" smtClean="0">
                <a:latin typeface="Calibri" panose="020F0502020204030204" pitchFamily="34" charset="0"/>
              </a:rPr>
              <a:t>Полный список стандартных форматов </a:t>
            </a:r>
            <a:r>
              <a:rPr lang="en-US" sz="1000" dirty="0" smtClean="0">
                <a:latin typeface="Calibri" panose="020F0502020204030204" pitchFamily="34" charset="0"/>
              </a:rPr>
              <a:t>AdRiver</a:t>
            </a:r>
            <a:r>
              <a:rPr lang="ru-RU" sz="1000" dirty="0" smtClean="0">
                <a:latin typeface="Calibri" panose="020F0502020204030204" pitchFamily="34" charset="0"/>
              </a:rPr>
              <a:t>: </a:t>
            </a:r>
            <a:r>
              <a:rPr lang="pl-PL" sz="1000" dirty="0">
                <a:latin typeface="Calibri" panose="020F0502020204030204" pitchFamily="34" charset="0"/>
                <a:hlinkClick r:id="rId4"/>
              </a:rPr>
              <a:t>http://www.adriver.ru/doc/ban/</a:t>
            </a:r>
            <a:r>
              <a:rPr lang="ru-RU" sz="1000" dirty="0" smtClean="0">
                <a:latin typeface="Calibri" panose="020F0502020204030204" pitchFamily="34" charset="0"/>
                <a:hlinkClick r:id="rId4"/>
              </a:rPr>
              <a:t> 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11"/>
          </p:nvPr>
        </p:nvSpPr>
        <p:spPr>
          <a:xfrm>
            <a:off x="347481" y="989835"/>
            <a:ext cx="2759437" cy="2678494"/>
          </a:xfrm>
        </p:spPr>
        <p:txBody>
          <a:bodyPr anchor="ctr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smtClean="0">
                <a:latin typeface="Calibri" panose="020F0502020204030204" pitchFamily="34" charset="0"/>
                <a:cs typeface="Calibri"/>
              </a:rPr>
              <a:t>Любые размерные баннеры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smtClean="0">
                <a:latin typeface="Calibri" panose="020F0502020204030204" pitchFamily="34" charset="0"/>
                <a:cs typeface="Calibri"/>
              </a:rPr>
              <a:t>Баннеры с </a:t>
            </a:r>
            <a:r>
              <a:rPr lang="ru-RU" b="0" dirty="0" err="1" smtClean="0">
                <a:latin typeface="Calibri" panose="020F0502020204030204" pitchFamily="34" charset="0"/>
                <a:cs typeface="Calibri"/>
              </a:rPr>
              <a:t>расхлопом</a:t>
            </a:r>
            <a:endParaRPr lang="ru-RU" b="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smtClean="0">
                <a:latin typeface="Calibri" panose="020F0502020204030204" pitchFamily="34" charset="0"/>
                <a:cs typeface="Calibri"/>
              </a:rPr>
              <a:t>Парные и синхронные баннеры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err="1" smtClean="0">
                <a:latin typeface="Calibri" panose="020F0502020204030204" pitchFamily="34" charset="0"/>
                <a:cs typeface="Calibri"/>
              </a:rPr>
              <a:t>Тизерные</a:t>
            </a:r>
            <a:r>
              <a:rPr lang="ru-RU" b="0" dirty="0" smtClean="0">
                <a:latin typeface="Calibri" panose="020F0502020204030204" pitchFamily="34" charset="0"/>
                <a:cs typeface="Calibri"/>
              </a:rPr>
              <a:t> блоки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err="1" smtClean="0">
                <a:latin typeface="Calibri" panose="020F0502020204030204" pitchFamily="34" charset="0"/>
                <a:cs typeface="Calibri"/>
              </a:rPr>
              <a:t>Фуллскрины</a:t>
            </a:r>
            <a:endParaRPr lang="ru-RU" b="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err="1">
                <a:latin typeface="Calibri" panose="020F0502020204030204" pitchFamily="34" charset="0"/>
                <a:cs typeface="Calibri"/>
              </a:rPr>
              <a:t>Мультипанельные</a:t>
            </a:r>
            <a:r>
              <a:rPr lang="ru-RU" b="0" dirty="0">
                <a:latin typeface="Calibri" panose="020F0502020204030204" pitchFamily="34" charset="0"/>
                <a:cs typeface="Calibri"/>
              </a:rPr>
              <a:t> </a:t>
            </a:r>
            <a:r>
              <a:rPr lang="ru-RU" b="0" dirty="0" smtClean="0">
                <a:latin typeface="Calibri" panose="020F0502020204030204" pitchFamily="34" charset="0"/>
                <a:cs typeface="Calibri"/>
              </a:rPr>
              <a:t>баннеры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smtClean="0">
                <a:latin typeface="Calibri" panose="020F0502020204030204" pitchFamily="34" charset="0"/>
                <a:cs typeface="Calibri"/>
              </a:rPr>
              <a:t>Коды </a:t>
            </a:r>
            <a:r>
              <a:rPr lang="ru-RU" b="0" dirty="0">
                <a:latin typeface="Calibri" panose="020F0502020204030204" pitchFamily="34" charset="0"/>
                <a:cs typeface="Calibri"/>
              </a:rPr>
              <a:t>сторонних </a:t>
            </a:r>
            <a:r>
              <a:rPr lang="ru-RU" b="0" dirty="0" smtClean="0">
                <a:latin typeface="Calibri" panose="020F0502020204030204" pitchFamily="34" charset="0"/>
                <a:cs typeface="Calibri"/>
              </a:rPr>
              <a:t>систем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err="1" smtClean="0">
                <a:latin typeface="Calibri" panose="020F0502020204030204" pitchFamily="34" charset="0"/>
                <a:cs typeface="Calibri"/>
              </a:rPr>
              <a:t>Брендирование</a:t>
            </a:r>
            <a:endParaRPr lang="ru-RU" b="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b="0" dirty="0">
                <a:latin typeface="Calibri" panose="020F0502020204030204" pitchFamily="34" charset="0"/>
                <a:cs typeface="Calibri"/>
              </a:rPr>
              <a:t>Rich-</a:t>
            </a:r>
            <a:r>
              <a:rPr lang="en-US" b="0" dirty="0" smtClean="0">
                <a:latin typeface="Calibri" panose="020F0502020204030204" pitchFamily="34" charset="0"/>
                <a:cs typeface="Calibri"/>
              </a:rPr>
              <a:t>media</a:t>
            </a:r>
            <a:endParaRPr lang="ru-RU" b="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latin typeface="Calibri" panose="020F0502020204030204" pitchFamily="34" charset="0"/>
                <a:cs typeface="Calibri"/>
              </a:rPr>
              <a:t>Аудио-реклама, </a:t>
            </a:r>
            <a:r>
              <a:rPr lang="en-US" b="0" dirty="0" smtClean="0">
                <a:latin typeface="Calibri" panose="020F0502020204030204" pitchFamily="34" charset="0"/>
                <a:cs typeface="Calibri"/>
              </a:rPr>
              <a:t>DAAST</a:t>
            </a:r>
            <a:endParaRPr lang="ru-RU" b="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latin typeface="Calibri" panose="020F0502020204030204" pitchFamily="34" charset="0"/>
                <a:cs typeface="Calibri"/>
              </a:rPr>
              <a:t>Видео-реклама, </a:t>
            </a:r>
            <a:r>
              <a:rPr lang="en-US" b="0" dirty="0" smtClean="0">
                <a:latin typeface="Calibri" panose="020F0502020204030204" pitchFamily="34" charset="0"/>
                <a:cs typeface="Calibri"/>
              </a:rPr>
              <a:t>VAST</a:t>
            </a:r>
            <a:endParaRPr lang="ru-RU" b="0" dirty="0" smtClean="0">
              <a:latin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 smtClean="0">
                <a:latin typeface="Calibri" panose="020F0502020204030204" pitchFamily="34" charset="0"/>
                <a:cs typeface="Calibri"/>
              </a:rPr>
              <a:t>Баннеры для мобильного сайта</a:t>
            </a:r>
            <a:endParaRPr lang="ru-RU" b="0" dirty="0">
              <a:latin typeface="Calibri" panose="020F0502020204030204" pitchFamily="34" charset="0"/>
              <a:cs typeface="Calibri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latin typeface="Calibri" panose="020F0502020204030204" pitchFamily="34" charset="0"/>
                <a:cs typeface="Calibri"/>
              </a:rPr>
              <a:t>Баннеры в </a:t>
            </a:r>
            <a:r>
              <a:rPr lang="ru-RU" b="0" dirty="0" smtClean="0">
                <a:latin typeface="Calibri" panose="020F0502020204030204" pitchFamily="34" charset="0"/>
                <a:cs typeface="Calibri"/>
              </a:rPr>
              <a:t>приложениях</a:t>
            </a:r>
            <a:endParaRPr lang="ru-RU" b="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84142" y="2888889"/>
            <a:ext cx="261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8DC73F"/>
                </a:solidFill>
                <a:latin typeface="Calibri"/>
                <a:cs typeface="Calibri"/>
              </a:rPr>
              <a:t>Поддержка </a:t>
            </a:r>
            <a:r>
              <a:rPr lang="en-US" sz="1200" dirty="0" smtClean="0">
                <a:solidFill>
                  <a:srgbClr val="8DC73F"/>
                </a:solidFill>
                <a:latin typeface="Calibri"/>
                <a:cs typeface="Calibri"/>
              </a:rPr>
              <a:t>HTML-5</a:t>
            </a:r>
            <a:endParaRPr lang="ru-RU" sz="1200" dirty="0" smtClean="0">
              <a:solidFill>
                <a:srgbClr val="8DC73F"/>
              </a:solidFill>
              <a:latin typeface="Calibri"/>
              <a:cs typeface="Calibri"/>
            </a:endParaRPr>
          </a:p>
          <a:p>
            <a:r>
              <a:rPr lang="ru-RU" sz="1200" dirty="0" smtClean="0">
                <a:solidFill>
                  <a:srgbClr val="8DC73F"/>
                </a:solidFill>
                <a:latin typeface="Calibri"/>
                <a:cs typeface="Calibri"/>
              </a:rPr>
              <a:t>Доступно 256 событий в баннере!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358877" y="4060"/>
            <a:ext cx="8208962" cy="861683"/>
          </a:xfrm>
        </p:spPr>
        <p:txBody>
          <a:bodyPr/>
          <a:lstStyle/>
          <a:p>
            <a:r>
              <a:rPr lang="ru-RU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Любые форматы рекламы</a:t>
            </a:r>
            <a:endParaRPr lang="ru-RU" sz="3200" b="0" dirty="0">
              <a:solidFill>
                <a:schemeClr val="tx2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18" y="6856071"/>
            <a:ext cx="5420407" cy="33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4142" y="3297730"/>
            <a:ext cx="108690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970</a:t>
            </a: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х250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1050" y="4028208"/>
            <a:ext cx="108690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728х90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69788" y="3297729"/>
            <a:ext cx="108690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300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x250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9451" y="2624890"/>
            <a:ext cx="108690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240x400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8060" y="1707137"/>
            <a:ext cx="108690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160x600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6693" y="1719804"/>
            <a:ext cx="1086908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300x600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3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13281" y="181474"/>
            <a:ext cx="5616574" cy="66519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Видео –реклама</a:t>
            </a:r>
            <a:endParaRPr 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133" y="555823"/>
            <a:ext cx="5512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</a:rPr>
              <a:t>Автоматический учет событий по стандарту </a:t>
            </a:r>
            <a:r>
              <a:rPr lang="en-US" sz="1400" dirty="0">
                <a:latin typeface="Calibri" panose="020F0502020204030204" pitchFamily="34" charset="0"/>
              </a:rPr>
              <a:t>VAST </a:t>
            </a:r>
            <a:r>
              <a:rPr lang="ru-RU" sz="1400" dirty="0">
                <a:latin typeface="Calibri" panose="020F0502020204030204" pitchFamily="34" charset="0"/>
              </a:rPr>
              <a:t>3.0</a:t>
            </a:r>
          </a:p>
        </p:txBody>
      </p:sp>
      <p:sp>
        <p:nvSpPr>
          <p:cNvPr id="158" name="Пятиугольник 157"/>
          <p:cNvSpPr/>
          <p:nvPr/>
        </p:nvSpPr>
        <p:spPr>
          <a:xfrm rot="5400000">
            <a:off x="6108253" y="1618981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Пятиугольник 158"/>
          <p:cNvSpPr/>
          <p:nvPr/>
        </p:nvSpPr>
        <p:spPr>
          <a:xfrm rot="5400000">
            <a:off x="6108253" y="1887159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Пятиугольник 159"/>
          <p:cNvSpPr/>
          <p:nvPr/>
        </p:nvSpPr>
        <p:spPr>
          <a:xfrm rot="5400000">
            <a:off x="6108253" y="2174454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Пятиугольник 160"/>
          <p:cNvSpPr/>
          <p:nvPr/>
        </p:nvSpPr>
        <p:spPr>
          <a:xfrm rot="5400000">
            <a:off x="6108253" y="2448215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Пятиугольник 161"/>
          <p:cNvSpPr/>
          <p:nvPr/>
        </p:nvSpPr>
        <p:spPr>
          <a:xfrm rot="5400000">
            <a:off x="6108253" y="2716393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Пятиугольник 162"/>
          <p:cNvSpPr/>
          <p:nvPr/>
        </p:nvSpPr>
        <p:spPr>
          <a:xfrm rot="5400000">
            <a:off x="6108253" y="2990894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Пятиугольник 163"/>
          <p:cNvSpPr/>
          <p:nvPr/>
        </p:nvSpPr>
        <p:spPr>
          <a:xfrm rot="5400000">
            <a:off x="6108253" y="3264655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Пятиугольник 164"/>
          <p:cNvSpPr/>
          <p:nvPr/>
        </p:nvSpPr>
        <p:spPr>
          <a:xfrm rot="5400000">
            <a:off x="6108253" y="3532833"/>
            <a:ext cx="200532" cy="166494"/>
          </a:xfrm>
          <a:prstGeom prst="homePlate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Пятиугольник 165"/>
          <p:cNvSpPr/>
          <p:nvPr/>
        </p:nvSpPr>
        <p:spPr>
          <a:xfrm rot="5400000">
            <a:off x="6108253" y="1345220"/>
            <a:ext cx="200532" cy="166494"/>
          </a:xfrm>
          <a:prstGeom prst="homePlat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7" name="Video Event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616" y="946785"/>
            <a:ext cx="5315795" cy="2990135"/>
          </a:xfrm>
          <a:prstGeom prst="rect">
            <a:avLst/>
          </a:prstGeom>
        </p:spPr>
      </p:pic>
      <p:sp>
        <p:nvSpPr>
          <p:cNvPr id="168" name="Прямоугольник 167"/>
          <p:cNvSpPr/>
          <p:nvPr/>
        </p:nvSpPr>
        <p:spPr>
          <a:xfrm>
            <a:off x="546330" y="3937050"/>
            <a:ext cx="5309509" cy="1339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9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071111" y="1191468"/>
            <a:ext cx="2745305" cy="288248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alibri" panose="020F0502020204030204" pitchFamily="34" charset="0"/>
              </a:rPr>
              <a:t>1   </a:t>
            </a:r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dirty="0" smtClean="0">
                <a:latin typeface="Calibri" panose="020F0502020204030204" pitchFamily="34" charset="0"/>
              </a:rPr>
              <a:t>агрузка ролика</a:t>
            </a:r>
            <a:endParaRPr lang="en-US" sz="12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Calibri" panose="020F0502020204030204" pitchFamily="34" charset="0"/>
              </a:rPr>
              <a:t>2</a:t>
            </a:r>
            <a:r>
              <a:rPr lang="ru-RU" sz="1200" dirty="0" smtClean="0">
                <a:latin typeface="Calibri" panose="020F0502020204030204" pitchFamily="34" charset="0"/>
              </a:rPr>
              <a:t>   </a:t>
            </a:r>
            <a:r>
              <a:rPr lang="ru-RU" sz="1200" dirty="0">
                <a:latin typeface="Calibri" panose="020F0502020204030204" pitchFamily="34" charset="0"/>
              </a:rPr>
              <a:t>н</a:t>
            </a:r>
            <a:r>
              <a:rPr lang="ru-RU" sz="1200" dirty="0" smtClean="0">
                <a:latin typeface="Calibri" panose="020F0502020204030204" pitchFamily="34" charset="0"/>
              </a:rPr>
              <a:t>ачало просмотра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alibri" panose="020F0502020204030204" pitchFamily="34" charset="0"/>
              </a:rPr>
              <a:t>3   просмотр 25% ролика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Calibri" panose="020F0502020204030204" pitchFamily="34" charset="0"/>
              </a:rPr>
              <a:t>4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</a:rPr>
              <a:t> </a:t>
            </a:r>
            <a:r>
              <a:rPr lang="ru-RU" sz="1200" dirty="0" smtClean="0">
                <a:latin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</a:rPr>
              <a:t>выключение </a:t>
            </a:r>
            <a:r>
              <a:rPr lang="ru-RU" sz="1200" dirty="0" smtClean="0">
                <a:latin typeface="Calibri" panose="020F0502020204030204" pitchFamily="34" charset="0"/>
              </a:rPr>
              <a:t>звука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alibri" panose="020F0502020204030204" pitchFamily="34" charset="0"/>
              </a:rPr>
              <a:t>5   </a:t>
            </a:r>
            <a:r>
              <a:rPr lang="ru-RU" sz="1200" dirty="0">
                <a:latin typeface="Calibri" panose="020F0502020204030204" pitchFamily="34" charset="0"/>
              </a:rPr>
              <a:t>включение </a:t>
            </a:r>
            <a:r>
              <a:rPr lang="ru-RU" sz="1200" dirty="0" smtClean="0">
                <a:latin typeface="Calibri" panose="020F0502020204030204" pitchFamily="34" charset="0"/>
              </a:rPr>
              <a:t>звука</a:t>
            </a:r>
            <a:endParaRPr lang="ru-RU" sz="12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alibri" panose="020F0502020204030204" pitchFamily="34" charset="0"/>
              </a:rPr>
              <a:t>6   просмотр 50% ролика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alibri" panose="020F0502020204030204" pitchFamily="34" charset="0"/>
              </a:rPr>
              <a:t>7   пауза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Calibri" panose="020F0502020204030204" pitchFamily="34" charset="0"/>
              </a:rPr>
              <a:t>8   просмотр 75% ролика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>
                <a:latin typeface="Calibri" panose="020F0502020204030204" pitchFamily="34" charset="0"/>
              </a:rPr>
              <a:t>9</a:t>
            </a:r>
            <a:r>
              <a:rPr lang="ru-RU" sz="1200" dirty="0" smtClean="0">
                <a:latin typeface="Calibri" panose="020F0502020204030204" pitchFamily="34" charset="0"/>
              </a:rPr>
              <a:t>   просмотр до конца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-3885766" y="3937050"/>
            <a:ext cx="4317339" cy="116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47902" y="4053995"/>
            <a:ext cx="5309509" cy="299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72" name="Picture 2" descr="C:\Users\s.rasskazov\Desktop\Untitled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34346" r="88245"/>
          <a:stretch/>
        </p:blipFill>
        <p:spPr bwMode="auto">
          <a:xfrm>
            <a:off x="570712" y="4133297"/>
            <a:ext cx="671273" cy="1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Равнобедренный треугольник 172"/>
          <p:cNvSpPr/>
          <p:nvPr/>
        </p:nvSpPr>
        <p:spPr>
          <a:xfrm rot="5400000" flipH="1">
            <a:off x="2577522" y="2148533"/>
            <a:ext cx="1193725" cy="744460"/>
          </a:xfrm>
          <a:prstGeom prst="triangl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4" name="Прямоугольник 77"/>
          <p:cNvSpPr/>
          <p:nvPr/>
        </p:nvSpPr>
        <p:spPr>
          <a:xfrm rot="10800000">
            <a:off x="2398284" y="1887632"/>
            <a:ext cx="1552201" cy="1266263"/>
          </a:xfrm>
          <a:custGeom>
            <a:avLst/>
            <a:gdLst/>
            <a:ahLst/>
            <a:cxnLst/>
            <a:rect l="l" t="t" r="r" b="b"/>
            <a:pathLst>
              <a:path w="1552201" h="1266263">
                <a:moveTo>
                  <a:pt x="57619" y="1266263"/>
                </a:moveTo>
                <a:lnTo>
                  <a:pt x="0" y="1194148"/>
                </a:lnTo>
                <a:lnTo>
                  <a:pt x="453888" y="831499"/>
                </a:lnTo>
                <a:lnTo>
                  <a:pt x="453888" y="64253"/>
                </a:lnTo>
                <a:lnTo>
                  <a:pt x="922694" y="440113"/>
                </a:lnTo>
                <a:lnTo>
                  <a:pt x="943741" y="440113"/>
                </a:lnTo>
                <a:lnTo>
                  <a:pt x="1494582" y="0"/>
                </a:lnTo>
                <a:lnTo>
                  <a:pt x="1552201" y="72115"/>
                </a:lnTo>
                <a:lnTo>
                  <a:pt x="1091619" y="440113"/>
                </a:lnTo>
                <a:lnTo>
                  <a:pt x="1325581" y="440113"/>
                </a:lnTo>
                <a:lnTo>
                  <a:pt x="1325581" y="882120"/>
                </a:lnTo>
                <a:lnTo>
                  <a:pt x="922693" y="882120"/>
                </a:lnTo>
                <a:lnTo>
                  <a:pt x="453888" y="1257979"/>
                </a:lnTo>
                <a:lnTo>
                  <a:pt x="453888" y="949651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75" name="Группа 174"/>
          <p:cNvGrpSpPr/>
          <p:nvPr/>
        </p:nvGrpSpPr>
        <p:grpSpPr>
          <a:xfrm>
            <a:off x="2822515" y="1986035"/>
            <a:ext cx="703738" cy="990287"/>
            <a:chOff x="2562908" y="1912754"/>
            <a:chExt cx="703738" cy="990287"/>
          </a:xfrm>
          <a:solidFill>
            <a:srgbClr val="FFFFFF">
              <a:alpha val="40000"/>
            </a:srgbClr>
          </a:solidFill>
        </p:grpSpPr>
        <p:sp>
          <p:nvSpPr>
            <p:cNvPr id="176" name="Прямоугольник 175"/>
            <p:cNvSpPr/>
            <p:nvPr/>
          </p:nvSpPr>
          <p:spPr>
            <a:xfrm rot="10800000">
              <a:off x="2562908" y="1912754"/>
              <a:ext cx="221004" cy="990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 rot="10800000">
              <a:off x="3045642" y="1912754"/>
              <a:ext cx="221004" cy="990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602154" y="4123232"/>
            <a:ext cx="215552" cy="160576"/>
            <a:chOff x="1424132" y="5362060"/>
            <a:chExt cx="1842723" cy="1755195"/>
          </a:xfrm>
        </p:grpSpPr>
        <p:sp>
          <p:nvSpPr>
            <p:cNvPr id="179" name="Прямоугольник 178"/>
            <p:cNvSpPr/>
            <p:nvPr/>
          </p:nvSpPr>
          <p:spPr>
            <a:xfrm>
              <a:off x="1424132" y="5362060"/>
              <a:ext cx="1842723" cy="1755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80" name="Группа 179"/>
            <p:cNvGrpSpPr/>
            <p:nvPr/>
          </p:nvGrpSpPr>
          <p:grpSpPr>
            <a:xfrm>
              <a:off x="1993624" y="5744514"/>
              <a:ext cx="703738" cy="990287"/>
              <a:chOff x="2562908" y="1912754"/>
              <a:chExt cx="703738" cy="990287"/>
            </a:xfrm>
            <a:solidFill>
              <a:srgbClr val="FFFFFF"/>
            </a:solidFill>
          </p:grpSpPr>
          <p:sp>
            <p:nvSpPr>
              <p:cNvPr id="181" name="Прямоугольник 180"/>
              <p:cNvSpPr/>
              <p:nvPr/>
            </p:nvSpPr>
            <p:spPr>
              <a:xfrm rot="10800000">
                <a:off x="2562908" y="1912754"/>
                <a:ext cx="221004" cy="9902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Прямоугольник 181"/>
              <p:cNvSpPr/>
              <p:nvPr/>
            </p:nvSpPr>
            <p:spPr>
              <a:xfrm rot="10800000">
                <a:off x="3045642" y="1912754"/>
                <a:ext cx="221004" cy="9902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3" name="Группа 182"/>
          <p:cNvGrpSpPr/>
          <p:nvPr/>
        </p:nvGrpSpPr>
        <p:grpSpPr>
          <a:xfrm>
            <a:off x="1043642" y="4138848"/>
            <a:ext cx="215552" cy="160576"/>
            <a:chOff x="930425" y="4051758"/>
            <a:chExt cx="215552" cy="160576"/>
          </a:xfrm>
        </p:grpSpPr>
        <p:sp>
          <p:nvSpPr>
            <p:cNvPr id="184" name="Прямоугольник 183"/>
            <p:cNvSpPr/>
            <p:nvPr/>
          </p:nvSpPr>
          <p:spPr>
            <a:xfrm>
              <a:off x="930425" y="4051758"/>
              <a:ext cx="215552" cy="1605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5" name="Прямоугольник 77"/>
            <p:cNvSpPr/>
            <p:nvPr/>
          </p:nvSpPr>
          <p:spPr>
            <a:xfrm rot="10800000">
              <a:off x="971600" y="4061837"/>
              <a:ext cx="133202" cy="108664"/>
            </a:xfrm>
            <a:custGeom>
              <a:avLst/>
              <a:gdLst/>
              <a:ahLst/>
              <a:cxnLst/>
              <a:rect l="l" t="t" r="r" b="b"/>
              <a:pathLst>
                <a:path w="1552201" h="1266263">
                  <a:moveTo>
                    <a:pt x="57619" y="1266263"/>
                  </a:moveTo>
                  <a:lnTo>
                    <a:pt x="0" y="1194148"/>
                  </a:lnTo>
                  <a:lnTo>
                    <a:pt x="453888" y="831499"/>
                  </a:lnTo>
                  <a:lnTo>
                    <a:pt x="453888" y="64253"/>
                  </a:lnTo>
                  <a:lnTo>
                    <a:pt x="922694" y="440113"/>
                  </a:lnTo>
                  <a:lnTo>
                    <a:pt x="943741" y="440113"/>
                  </a:lnTo>
                  <a:lnTo>
                    <a:pt x="1494582" y="0"/>
                  </a:lnTo>
                  <a:lnTo>
                    <a:pt x="1552201" y="72115"/>
                  </a:lnTo>
                  <a:lnTo>
                    <a:pt x="1091619" y="440113"/>
                  </a:lnTo>
                  <a:lnTo>
                    <a:pt x="1325581" y="440113"/>
                  </a:lnTo>
                  <a:lnTo>
                    <a:pt x="1325581" y="882120"/>
                  </a:lnTo>
                  <a:lnTo>
                    <a:pt x="922693" y="882120"/>
                  </a:lnTo>
                  <a:lnTo>
                    <a:pt x="453888" y="1257979"/>
                  </a:lnTo>
                  <a:lnTo>
                    <a:pt x="453888" y="9496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86" name="Пятиугольник 185"/>
          <p:cNvSpPr/>
          <p:nvPr/>
        </p:nvSpPr>
        <p:spPr>
          <a:xfrm rot="5400000">
            <a:off x="1512778" y="3689938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7" name="Пятиугольник 186"/>
          <p:cNvSpPr/>
          <p:nvPr/>
        </p:nvSpPr>
        <p:spPr>
          <a:xfrm rot="5400000">
            <a:off x="2097843" y="3689939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88" name="Пятиугольник 187"/>
          <p:cNvSpPr/>
          <p:nvPr/>
        </p:nvSpPr>
        <p:spPr>
          <a:xfrm rot="5400000">
            <a:off x="2456867" y="3689940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9" name="Пятиугольник 188"/>
          <p:cNvSpPr/>
          <p:nvPr/>
        </p:nvSpPr>
        <p:spPr>
          <a:xfrm rot="5400000">
            <a:off x="3067640" y="3689941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90" name="Пятиугольник 189"/>
          <p:cNvSpPr/>
          <p:nvPr/>
        </p:nvSpPr>
        <p:spPr>
          <a:xfrm rot="5400000">
            <a:off x="3470081" y="3689942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7</a:t>
            </a:r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Пятиугольник 190"/>
          <p:cNvSpPr/>
          <p:nvPr/>
        </p:nvSpPr>
        <p:spPr>
          <a:xfrm rot="5400000">
            <a:off x="5706761" y="3689943"/>
            <a:ext cx="270030" cy="224197"/>
          </a:xfrm>
          <a:prstGeom prst="homePlate">
            <a:avLst/>
          </a:prstGeom>
          <a:solidFill>
            <a:srgbClr val="8FC036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192" name="Пятиугольник 191"/>
          <p:cNvSpPr/>
          <p:nvPr/>
        </p:nvSpPr>
        <p:spPr>
          <a:xfrm rot="5400000">
            <a:off x="4522664" y="3689944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8</a:t>
            </a:r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" name="Пятиугольник 193"/>
          <p:cNvSpPr/>
          <p:nvPr/>
        </p:nvSpPr>
        <p:spPr>
          <a:xfrm rot="5400000">
            <a:off x="370396" y="3689937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95" name="Пятиугольник 194"/>
          <p:cNvSpPr/>
          <p:nvPr/>
        </p:nvSpPr>
        <p:spPr>
          <a:xfrm rot="5400000">
            <a:off x="486612" y="3688801"/>
            <a:ext cx="270030" cy="224197"/>
          </a:xfrm>
          <a:prstGeom prst="homePlate">
            <a:avLst/>
          </a:prstGeom>
          <a:solidFill>
            <a:srgbClr val="0078C0">
              <a:alpha val="5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96" name="Группа 195"/>
          <p:cNvGrpSpPr/>
          <p:nvPr/>
        </p:nvGrpSpPr>
        <p:grpSpPr>
          <a:xfrm>
            <a:off x="2358077" y="1802494"/>
            <a:ext cx="1632614" cy="1418180"/>
            <a:chOff x="611054" y="1715404"/>
            <a:chExt cx="1632614" cy="1418180"/>
          </a:xfrm>
        </p:grpSpPr>
        <p:sp>
          <p:nvSpPr>
            <p:cNvPr id="197" name="Прямоугольник 77"/>
            <p:cNvSpPr/>
            <p:nvPr/>
          </p:nvSpPr>
          <p:spPr>
            <a:xfrm rot="10800000">
              <a:off x="611054" y="1827631"/>
              <a:ext cx="871693" cy="1193726"/>
            </a:xfrm>
            <a:custGeom>
              <a:avLst/>
              <a:gdLst/>
              <a:ahLst/>
              <a:cxnLst/>
              <a:rect l="l" t="t" r="r" b="b"/>
              <a:pathLst>
                <a:path w="871693" h="1193726">
                  <a:moveTo>
                    <a:pt x="0" y="1193726"/>
                  </a:moveTo>
                  <a:lnTo>
                    <a:pt x="0" y="0"/>
                  </a:lnTo>
                  <a:lnTo>
                    <a:pt x="468806" y="375860"/>
                  </a:lnTo>
                  <a:lnTo>
                    <a:pt x="871693" y="375860"/>
                  </a:lnTo>
                  <a:lnTo>
                    <a:pt x="871693" y="817867"/>
                  </a:lnTo>
                  <a:lnTo>
                    <a:pt x="468805" y="817867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8" name="Дуга 197"/>
            <p:cNvSpPr/>
            <p:nvPr/>
          </p:nvSpPr>
          <p:spPr>
            <a:xfrm>
              <a:off x="1221111" y="2111030"/>
              <a:ext cx="626929" cy="626929"/>
            </a:xfrm>
            <a:prstGeom prst="arc">
              <a:avLst>
                <a:gd name="adj1" fmla="val 17458948"/>
                <a:gd name="adj2" fmla="val 4059867"/>
              </a:avLst>
            </a:prstGeom>
            <a:ln w="762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9" name="Дуга 198"/>
            <p:cNvSpPr/>
            <p:nvPr/>
          </p:nvSpPr>
          <p:spPr>
            <a:xfrm>
              <a:off x="825484" y="1715404"/>
              <a:ext cx="1418184" cy="1418180"/>
            </a:xfrm>
            <a:prstGeom prst="arc">
              <a:avLst>
                <a:gd name="adj1" fmla="val 17458948"/>
                <a:gd name="adj2" fmla="val 4059867"/>
              </a:avLst>
            </a:prstGeom>
            <a:ln w="762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332009" y="4135884"/>
            <a:ext cx="410457" cy="145182"/>
            <a:chOff x="5333448" y="4072777"/>
            <a:chExt cx="296036" cy="104710"/>
          </a:xfrm>
        </p:grpSpPr>
        <p:pic>
          <p:nvPicPr>
            <p:cNvPr id="201" name="Рисунок 2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7" t="-1" r="1" b="-1"/>
            <a:stretch/>
          </p:blipFill>
          <p:spPr>
            <a:xfrm>
              <a:off x="5470160" y="4072777"/>
              <a:ext cx="159324" cy="104710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006" t="-1" r="60863" b="-1"/>
            <a:stretch/>
          </p:blipFill>
          <p:spPr>
            <a:xfrm>
              <a:off x="5333448" y="4072777"/>
              <a:ext cx="131262" cy="104710"/>
            </a:xfrm>
            <a:prstGeom prst="rect">
              <a:avLst/>
            </a:prstGeom>
          </p:spPr>
        </p:pic>
      </p:grpSp>
      <p:sp>
        <p:nvSpPr>
          <p:cNvPr id="204" name="Прямоугольник 203"/>
          <p:cNvSpPr/>
          <p:nvPr/>
        </p:nvSpPr>
        <p:spPr>
          <a:xfrm>
            <a:off x="3515168" y="4416098"/>
            <a:ext cx="2696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</a:rPr>
              <a:t>Возможность установки ограничений по событиям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-712242" y="3937050"/>
            <a:ext cx="4317339" cy="116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78427" y="4476857"/>
            <a:ext cx="0" cy="391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02154" y="4416254"/>
            <a:ext cx="2696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latin typeface="Calibri" panose="020F0502020204030204" pitchFamily="34" charset="0"/>
              </a:rPr>
              <a:t>Различные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форматы</a:t>
            </a:r>
            <a:r>
              <a:rPr lang="en-US" sz="1400" dirty="0">
                <a:latin typeface="Calibri" panose="020F0502020204030204" pitchFamily="34" charset="0"/>
              </a:rPr>
              <a:t> Pre-roll, Post-roll, </a:t>
            </a:r>
            <a:r>
              <a:rPr lang="en-US" sz="1400" dirty="0" smtClean="0">
                <a:latin typeface="Calibri" panose="020F0502020204030204" pitchFamily="34" charset="0"/>
              </a:rPr>
              <a:t>Pause-roll</a:t>
            </a:r>
            <a:r>
              <a:rPr lang="en-US" sz="1400" dirty="0">
                <a:latin typeface="Calibri" panose="020F0502020204030204" pitchFamily="34" charset="0"/>
              </a:rPr>
              <a:t>, Mid-roll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53245" y="4476857"/>
            <a:ext cx="0" cy="39110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136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45679E-6 L 0.33472 3.45679E-6 " pathEditMode="relative" rAng="0" ptsTypes="AA">
                                      <p:cBhvr>
                                        <p:cTn id="47" dur="18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120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120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20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307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30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30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-3.33333E-6 -3.60469E-6 L 0.24497 -3.60469E-6 " pathEditMode="relative" rAng="0" ptsTypes="AA">
                                      <p:cBhvr>
                                        <p:cTn id="172" dur="10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7" dur="1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video>
              <p:cMediaNode vol="80000">
                <p:cTn id="178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video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9" grpId="0" build="p"/>
      <p:bldP spid="170" grpId="0" animBg="1"/>
      <p:bldP spid="173" grpId="0" animBg="1"/>
      <p:bldP spid="173" grpId="1" animBg="1"/>
      <p:bldP spid="174" grpId="0" animBg="1"/>
      <p:bldP spid="174" grpId="1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4" grpId="0" animBg="1"/>
      <p:bldP spid="195" grpId="0" animBg="1"/>
      <p:bldP spid="206" grpId="0" animBg="1"/>
      <p:bldP spid="20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17053" y="216233"/>
            <a:ext cx="6407034" cy="43659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Баннер для мобильного сайта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1"/>
          </p:nvPr>
        </p:nvSpPr>
        <p:spPr>
          <a:xfrm>
            <a:off x="4700624" y="1357603"/>
            <a:ext cx="3941172" cy="151423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Меняет </a:t>
            </a:r>
            <a:r>
              <a:rPr lang="ru-RU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размер </a:t>
            </a:r>
            <a:r>
              <a:rPr lang="ru-RU" sz="2000" b="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в зависимости </a:t>
            </a:r>
            <a:r>
              <a:rPr lang="en-US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/>
            </a:r>
            <a:br>
              <a:rPr lang="en-US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</a:br>
            <a:r>
              <a:rPr lang="ru-RU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от </a:t>
            </a:r>
            <a:r>
              <a:rPr lang="ru-RU" sz="2000" b="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положения </a:t>
            </a:r>
            <a:r>
              <a:rPr lang="ru-RU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экрана устройства без перезагрузки страницы</a:t>
            </a:r>
            <a:endParaRPr lang="ru-RU" sz="2000" b="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5" name="Текст 2"/>
          <p:cNvSpPr>
            <a:spLocks noGrp="1"/>
          </p:cNvSpPr>
          <p:nvPr>
            <p:ph type="body" sz="quarter" idx="18"/>
          </p:nvPr>
        </p:nvSpPr>
        <p:spPr>
          <a:xfrm>
            <a:off x="4783573" y="2969090"/>
            <a:ext cx="3376453" cy="1092248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Максимальное удобство просмотра рекламы для пользователя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b="0" dirty="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Автоматическая адаптация баннера под любые разрешения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52" y="216169"/>
            <a:ext cx="1730444" cy="25371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4524" y="841972"/>
            <a:ext cx="4330414" cy="4218947"/>
            <a:chOff x="84523" y="537509"/>
            <a:chExt cx="4615045" cy="449625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83772" y="1517963"/>
              <a:ext cx="2416548" cy="4615045"/>
            </a:xfrm>
            <a:prstGeom prst="rect">
              <a:avLst/>
            </a:prstGeom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129788" y="2374032"/>
              <a:ext cx="2224113" cy="2477176"/>
            </a:xfrm>
            <a:prstGeom prst="roundRect">
              <a:avLst>
                <a:gd name="adj" fmla="val 1463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" b="5909"/>
            <a:stretch/>
          </p:blipFill>
          <p:spPr>
            <a:xfrm>
              <a:off x="226337" y="537509"/>
              <a:ext cx="2274734" cy="4342310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2399166" y="1729779"/>
              <a:ext cx="1031144" cy="1031144"/>
            </a:xfrm>
            <a:custGeom>
              <a:avLst/>
              <a:gdLst>
                <a:gd name="connsiteX0" fmla="*/ 0 w 1213165"/>
                <a:gd name="connsiteY0" fmla="*/ 606583 h 1213165"/>
                <a:gd name="connsiteX1" fmla="*/ 606583 w 1213165"/>
                <a:gd name="connsiteY1" fmla="*/ 0 h 1213165"/>
                <a:gd name="connsiteX2" fmla="*/ 1213166 w 1213165"/>
                <a:gd name="connsiteY2" fmla="*/ 606583 h 1213165"/>
                <a:gd name="connsiteX3" fmla="*/ 606583 w 1213165"/>
                <a:gd name="connsiteY3" fmla="*/ 1213166 h 1213165"/>
                <a:gd name="connsiteX4" fmla="*/ 0 w 1213165"/>
                <a:gd name="connsiteY4" fmla="*/ 606583 h 1213165"/>
                <a:gd name="connsiteX0" fmla="*/ 0 w 1213166"/>
                <a:gd name="connsiteY0" fmla="*/ 606583 h 682405"/>
                <a:gd name="connsiteX1" fmla="*/ 606583 w 1213166"/>
                <a:gd name="connsiteY1" fmla="*/ 0 h 682405"/>
                <a:gd name="connsiteX2" fmla="*/ 1213166 w 1213166"/>
                <a:gd name="connsiteY2" fmla="*/ 606583 h 682405"/>
                <a:gd name="connsiteX3" fmla="*/ 0 w 1213166"/>
                <a:gd name="connsiteY3" fmla="*/ 606583 h 682405"/>
                <a:gd name="connsiteX0" fmla="*/ 0 w 1213166"/>
                <a:gd name="connsiteY0" fmla="*/ 606583 h 702044"/>
                <a:gd name="connsiteX1" fmla="*/ 606583 w 1213166"/>
                <a:gd name="connsiteY1" fmla="*/ 0 h 702044"/>
                <a:gd name="connsiteX2" fmla="*/ 1213166 w 1213166"/>
                <a:gd name="connsiteY2" fmla="*/ 606583 h 702044"/>
                <a:gd name="connsiteX3" fmla="*/ 91440 w 1213166"/>
                <a:gd name="connsiteY3" fmla="*/ 698023 h 702044"/>
                <a:gd name="connsiteX0" fmla="*/ 0 w 1213166"/>
                <a:gd name="connsiteY0" fmla="*/ 606583 h 606583"/>
                <a:gd name="connsiteX1" fmla="*/ 606583 w 1213166"/>
                <a:gd name="connsiteY1" fmla="*/ 0 h 606583"/>
                <a:gd name="connsiteX2" fmla="*/ 1213166 w 1213166"/>
                <a:gd name="connsiteY2" fmla="*/ 606583 h 606583"/>
                <a:gd name="connsiteX0" fmla="*/ 0 w 606583"/>
                <a:gd name="connsiteY0" fmla="*/ 0 h 606583"/>
                <a:gd name="connsiteX1" fmla="*/ 606583 w 606583"/>
                <a:gd name="connsiteY1" fmla="*/ 606583 h 6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583" h="606583">
                  <a:moveTo>
                    <a:pt x="0" y="0"/>
                  </a:moveTo>
                  <a:cubicBezTo>
                    <a:pt x="335007" y="0"/>
                    <a:pt x="606583" y="271576"/>
                    <a:pt x="606583" y="606583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Овал 14"/>
            <p:cNvSpPr/>
            <p:nvPr/>
          </p:nvSpPr>
          <p:spPr>
            <a:xfrm>
              <a:off x="2399165" y="1425429"/>
              <a:ext cx="1351267" cy="1351267"/>
            </a:xfrm>
            <a:custGeom>
              <a:avLst/>
              <a:gdLst>
                <a:gd name="connsiteX0" fmla="*/ 0 w 1213165"/>
                <a:gd name="connsiteY0" fmla="*/ 606583 h 1213165"/>
                <a:gd name="connsiteX1" fmla="*/ 606583 w 1213165"/>
                <a:gd name="connsiteY1" fmla="*/ 0 h 1213165"/>
                <a:gd name="connsiteX2" fmla="*/ 1213166 w 1213165"/>
                <a:gd name="connsiteY2" fmla="*/ 606583 h 1213165"/>
                <a:gd name="connsiteX3" fmla="*/ 606583 w 1213165"/>
                <a:gd name="connsiteY3" fmla="*/ 1213166 h 1213165"/>
                <a:gd name="connsiteX4" fmla="*/ 0 w 1213165"/>
                <a:gd name="connsiteY4" fmla="*/ 606583 h 1213165"/>
                <a:gd name="connsiteX0" fmla="*/ 0 w 1213166"/>
                <a:gd name="connsiteY0" fmla="*/ 606583 h 682405"/>
                <a:gd name="connsiteX1" fmla="*/ 606583 w 1213166"/>
                <a:gd name="connsiteY1" fmla="*/ 0 h 682405"/>
                <a:gd name="connsiteX2" fmla="*/ 1213166 w 1213166"/>
                <a:gd name="connsiteY2" fmla="*/ 606583 h 682405"/>
                <a:gd name="connsiteX3" fmla="*/ 0 w 1213166"/>
                <a:gd name="connsiteY3" fmla="*/ 606583 h 682405"/>
                <a:gd name="connsiteX0" fmla="*/ 0 w 1213166"/>
                <a:gd name="connsiteY0" fmla="*/ 606583 h 702044"/>
                <a:gd name="connsiteX1" fmla="*/ 606583 w 1213166"/>
                <a:gd name="connsiteY1" fmla="*/ 0 h 702044"/>
                <a:gd name="connsiteX2" fmla="*/ 1213166 w 1213166"/>
                <a:gd name="connsiteY2" fmla="*/ 606583 h 702044"/>
                <a:gd name="connsiteX3" fmla="*/ 91440 w 1213166"/>
                <a:gd name="connsiteY3" fmla="*/ 698023 h 702044"/>
                <a:gd name="connsiteX0" fmla="*/ 0 w 1213166"/>
                <a:gd name="connsiteY0" fmla="*/ 606583 h 606583"/>
                <a:gd name="connsiteX1" fmla="*/ 606583 w 1213166"/>
                <a:gd name="connsiteY1" fmla="*/ 0 h 606583"/>
                <a:gd name="connsiteX2" fmla="*/ 1213166 w 1213166"/>
                <a:gd name="connsiteY2" fmla="*/ 606583 h 606583"/>
                <a:gd name="connsiteX0" fmla="*/ 0 w 606583"/>
                <a:gd name="connsiteY0" fmla="*/ 0 h 606583"/>
                <a:gd name="connsiteX1" fmla="*/ 606583 w 606583"/>
                <a:gd name="connsiteY1" fmla="*/ 606583 h 60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583" h="606583">
                  <a:moveTo>
                    <a:pt x="0" y="0"/>
                  </a:moveTo>
                  <a:cubicBezTo>
                    <a:pt x="335007" y="0"/>
                    <a:pt x="606583" y="271576"/>
                    <a:pt x="606583" y="606583"/>
                  </a:cubicBezTo>
                </a:path>
              </a:pathLst>
            </a:custGeom>
            <a:noFill/>
            <a:ln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77" y="1615499"/>
            <a:ext cx="1489047" cy="6774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83" y="4046537"/>
            <a:ext cx="1454223" cy="6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4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loway_шаблон_(16_9)">
  <a:themeElements>
    <a:clrScheme name="AdRiver Deep">
      <a:dk1>
        <a:srgbClr val="000000"/>
      </a:dk1>
      <a:lt1>
        <a:srgbClr val="FFFFFF"/>
      </a:lt1>
      <a:dk2>
        <a:srgbClr val="0078D7"/>
      </a:dk2>
      <a:lt2>
        <a:srgbClr val="FFFFFF"/>
      </a:lt2>
      <a:accent1>
        <a:srgbClr val="78D2F5"/>
      </a:accent1>
      <a:accent2>
        <a:srgbClr val="60C0EF"/>
      </a:accent2>
      <a:accent3>
        <a:srgbClr val="48AEE9"/>
      </a:accent3>
      <a:accent4>
        <a:srgbClr val="309CE3"/>
      </a:accent4>
      <a:accent5>
        <a:srgbClr val="0078D7"/>
      </a:accent5>
      <a:accent6>
        <a:srgbClr val="95D600"/>
      </a:accent6>
      <a:hlink>
        <a:srgbClr val="0078D7"/>
      </a:hlink>
      <a:folHlink>
        <a:srgbClr val="48AEE9"/>
      </a:folHlink>
    </a:clrScheme>
    <a:fontScheme name="AdRiver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2160"/>
          </a:lnSpc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oloway_шаблон_(16_9)">
  <a:themeElements>
    <a:clrScheme name="Soloway2015">
      <a:dk1>
        <a:srgbClr val="000000"/>
      </a:dk1>
      <a:lt1>
        <a:srgbClr val="FFFFFF"/>
      </a:lt1>
      <a:dk2>
        <a:srgbClr val="873F97"/>
      </a:dk2>
      <a:lt2>
        <a:srgbClr val="FFFFFF"/>
      </a:lt2>
      <a:accent1>
        <a:srgbClr val="8FC036"/>
      </a:accent1>
      <a:accent2>
        <a:srgbClr val="FFBC14"/>
      </a:accent2>
      <a:accent3>
        <a:srgbClr val="EC1B2E"/>
      </a:accent3>
      <a:accent4>
        <a:srgbClr val="00B4F0"/>
      </a:accent4>
      <a:accent5>
        <a:srgbClr val="0078C0"/>
      </a:accent5>
      <a:accent6>
        <a:srgbClr val="5B74B7"/>
      </a:accent6>
      <a:hlink>
        <a:srgbClr val="000000"/>
      </a:hlink>
      <a:folHlink>
        <a:srgbClr val="7F7F7F"/>
      </a:folHlink>
    </a:clrScheme>
    <a:fontScheme name="Solo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ts val="2160"/>
          </a:lnSpc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1569</Words>
  <Application>Microsoft Macintosh PowerPoint</Application>
  <PresentationFormat>On-screen Show (16:9)</PresentationFormat>
  <Paragraphs>447</Paragraphs>
  <Slides>44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Soloway_шаблон_(16_9)</vt:lpstr>
      <vt:lpstr>1_Soloway_шаблон_(16_9)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a.ryndya</dc:creator>
  <cp:lastModifiedBy>iamtomato</cp:lastModifiedBy>
  <cp:revision>763</cp:revision>
  <dcterms:created xsi:type="dcterms:W3CDTF">2014-02-04T08:36:06Z</dcterms:created>
  <dcterms:modified xsi:type="dcterms:W3CDTF">2015-11-13T11:43:21Z</dcterms:modified>
</cp:coreProperties>
</file>