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31" r:id="rId2"/>
    <p:sldId id="452" r:id="rId3"/>
    <p:sldId id="507" r:id="rId4"/>
    <p:sldId id="533" r:id="rId5"/>
    <p:sldId id="467" r:id="rId6"/>
    <p:sldId id="457" r:id="rId7"/>
    <p:sldId id="534" r:id="rId8"/>
    <p:sldId id="552" r:id="rId9"/>
    <p:sldId id="541" r:id="rId10"/>
    <p:sldId id="554" r:id="rId11"/>
    <p:sldId id="535" r:id="rId12"/>
    <p:sldId id="537" r:id="rId13"/>
    <p:sldId id="538" r:id="rId14"/>
    <p:sldId id="555" r:id="rId15"/>
    <p:sldId id="556" r:id="rId16"/>
    <p:sldId id="524" r:id="rId17"/>
    <p:sldId id="498" r:id="rId18"/>
    <p:sldId id="499" r:id="rId19"/>
    <p:sldId id="500" r:id="rId20"/>
    <p:sldId id="501" r:id="rId21"/>
    <p:sldId id="510" r:id="rId22"/>
    <p:sldId id="525" r:id="rId23"/>
    <p:sldId id="526" r:id="rId24"/>
    <p:sldId id="511" r:id="rId25"/>
    <p:sldId id="549" r:id="rId26"/>
    <p:sldId id="527" r:id="rId27"/>
    <p:sldId id="513" r:id="rId28"/>
    <p:sldId id="557" r:id="rId29"/>
    <p:sldId id="558" r:id="rId30"/>
    <p:sldId id="542" r:id="rId31"/>
    <p:sldId id="543" r:id="rId32"/>
    <p:sldId id="544" r:id="rId33"/>
    <p:sldId id="545" r:id="rId34"/>
    <p:sldId id="528" r:id="rId35"/>
    <p:sldId id="553" r:id="rId36"/>
    <p:sldId id="546" r:id="rId37"/>
    <p:sldId id="547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9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pos="37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80FF"/>
    <a:srgbClr val="F8000A"/>
    <a:srgbClr val="FC0006"/>
    <a:srgbClr val="FF7C80"/>
    <a:srgbClr val="CDE3F1"/>
    <a:srgbClr val="E8F2F8"/>
    <a:srgbClr val="DB5568"/>
    <a:srgbClr val="63B9CD"/>
    <a:srgbClr val="EB0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7" autoAdjust="0"/>
    <p:restoredTop sz="96546" autoAdjust="0"/>
  </p:normalViewPr>
  <p:slideViewPr>
    <p:cSldViewPr snapToGrid="0">
      <p:cViewPr>
        <p:scale>
          <a:sx n="100" d="100"/>
          <a:sy n="100" d="100"/>
        </p:scale>
        <p:origin x="-896" y="-120"/>
      </p:cViewPr>
      <p:guideLst>
        <p:guide orient="horz" pos="2160"/>
        <p:guide orient="horz" pos="91"/>
        <p:guide orient="horz" pos="867"/>
        <p:guide pos="211"/>
        <p:guide pos="371"/>
      </p:guideLst>
    </p:cSldViewPr>
  </p:slideViewPr>
  <p:outlineViewPr>
    <p:cViewPr>
      <p:scale>
        <a:sx n="33" d="100"/>
        <a:sy n="33" d="100"/>
      </p:scale>
      <p:origin x="0" y="10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bouliennova:Documents:WORK:&#1057;&#1077;&#1084;&#1080;&#1085;&#1072;&#1088;:_&#1048;&#1085;&#1092;&#1086;_&#1076;&#1083;&#1103;_&#1087;&#1088;&#1077;&#1079;&#1077;&#1085;&#1090;&#1072;&#1094;&#1080;&#1080;_&#1070;&#1083;&#1103;_6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4234845199188"/>
          <c:y val="0.0889424642870347"/>
          <c:w val="0.89554424127515"/>
          <c:h val="0.805289879355585"/>
        </c:manualLayout>
      </c:layout>
      <c:bubbleChart>
        <c:varyColors val="0"/>
        <c:ser>
          <c:idx val="0"/>
          <c:order val="0"/>
          <c:spPr>
            <a:gradFill flip="none" rotWithShape="1">
              <a:gsLst>
                <a:gs pos="63000">
                  <a:srgbClr val="3366FF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1"/>
          <c:dPt>
            <c:idx val="0"/>
            <c:invertIfNegative val="1"/>
            <c:bubble3D val="0"/>
            <c:spPr>
              <a:gradFill flip="none" rotWithShape="1">
                <a:gsLst>
                  <a:gs pos="41000">
                    <a:srgbClr val="008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50800" dist="38100" dir="54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1"/>
            <c:bubble3D val="0"/>
            <c:spPr>
              <a:gradFill flip="none" rotWithShape="1">
                <a:gsLst>
                  <a:gs pos="54000">
                    <a:srgbClr val="008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50800" dist="38100" dir="54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1"/>
            <c:bubble3D val="0"/>
            <c:spPr>
              <a:gradFill flip="none" rotWithShape="1">
                <a:gsLst>
                  <a:gs pos="59000">
                    <a:srgbClr val="008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50800" dist="38100" dir="54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5"/>
            <c:invertIfNegative val="1"/>
            <c:bubble3D val="0"/>
            <c:spPr>
              <a:gradFill flip="none" rotWithShape="1">
                <a:gsLst>
                  <a:gs pos="6200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50800" dist="38100" dir="54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6"/>
            <c:invertIfNegative val="1"/>
            <c:bubble3D val="0"/>
            <c:spPr>
              <a:solidFill>
                <a:srgbClr val="FF0000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50800" dist="38100" dir="54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7"/>
            <c:invertIfNegative val="1"/>
            <c:bubble3D val="0"/>
            <c:spPr>
              <a:gradFill flip="none" rotWithShape="1">
                <a:gsLst>
                  <a:gs pos="7100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50800" dist="38100" dir="54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0.0194987169082973"/>
                  <c:y val="-0.081730769230769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Yandex main 728x90 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696378830083565"/>
                  <c:y val="0.0384615384615384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Почта 240x400 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557103064066852"/>
                  <c:y val="0.0120192307692307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Odnoklassniki 200x300 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417827298050139"/>
                  <c:y val="-0.0096153846153846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Gismeteo 240x400 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22841225626741"/>
                  <c:y val="0.0456730769230769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Портал News 240x400 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473537604456823"/>
                  <c:y val="0.033653846153846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СМИ-1 240x400 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167132015879631"/>
                  <c:y val="0.0336536568746214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СМИ-2 240x400 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50697475489659"/>
                  <c:y val="-0.03125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СМИ-3 240x400 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696378830083565"/>
                  <c:y val="-0.00721153846153846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Отраслевой-1 100 x90 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0557103064066852"/>
                  <c:y val="-0.0336538461538461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Регион-1 EXTx60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083565459610028"/>
                  <c:y val="-0.0240384615384615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Регион-2 EXTx60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0417827298050139"/>
                  <c:y val="0.019230769230769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Регион-3 EXTx60</a:t>
                    </a:r>
                    <a:endParaRPr lang="ru-RU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Pre-roll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ru-RU" sz="1000" b="1" i="0"/>
                      <a:t>Post-roll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[1]Postclick_Summary!$G$4:$G$17</c:f>
              <c:numCache>
                <c:formatCode>General</c:formatCode>
                <c:ptCount val="14"/>
                <c:pt idx="0">
                  <c:v>90.47044632086838</c:v>
                </c:pt>
                <c:pt idx="1">
                  <c:v>160.04742145821</c:v>
                </c:pt>
                <c:pt idx="2">
                  <c:v>203.5830618892508</c:v>
                </c:pt>
                <c:pt idx="3">
                  <c:v>136.627575999089</c:v>
                </c:pt>
                <c:pt idx="4">
                  <c:v>285.3067047075602</c:v>
                </c:pt>
                <c:pt idx="5">
                  <c:v>357.1428571428573</c:v>
                </c:pt>
                <c:pt idx="6">
                  <c:v>365.2968036529676</c:v>
                </c:pt>
                <c:pt idx="7">
                  <c:v>358.4229390680914</c:v>
                </c:pt>
                <c:pt idx="8">
                  <c:v>283.6879432624114</c:v>
                </c:pt>
                <c:pt idx="9">
                  <c:v>151.8560179977505</c:v>
                </c:pt>
                <c:pt idx="10">
                  <c:v>118.1683899556868</c:v>
                </c:pt>
                <c:pt idx="11">
                  <c:v>216.5439584235598</c:v>
                </c:pt>
                <c:pt idx="12">
                  <c:v>70.67851373182538</c:v>
                </c:pt>
                <c:pt idx="13">
                  <c:v>140.0560224089638</c:v>
                </c:pt>
              </c:numCache>
            </c:numRef>
          </c:xVal>
          <c:yVal>
            <c:numRef>
              <c:f>[1]Postclick_Summary!$K$4:$K$17</c:f>
              <c:numCache>
                <c:formatCode>General</c:formatCode>
                <c:ptCount val="14"/>
                <c:pt idx="0">
                  <c:v>50.76598311218336</c:v>
                </c:pt>
                <c:pt idx="1">
                  <c:v>28.45682671408813</c:v>
                </c:pt>
                <c:pt idx="2">
                  <c:v>53.89522258414765</c:v>
                </c:pt>
                <c:pt idx="3">
                  <c:v>48.2090401912786</c:v>
                </c:pt>
                <c:pt idx="4">
                  <c:v>60.91012838801712</c:v>
                </c:pt>
                <c:pt idx="5">
                  <c:v>29.34523809523809</c:v>
                </c:pt>
                <c:pt idx="6">
                  <c:v>65.98173515981733</c:v>
                </c:pt>
                <c:pt idx="7">
                  <c:v>31.77419354838709</c:v>
                </c:pt>
                <c:pt idx="8">
                  <c:v>67.29078014184395</c:v>
                </c:pt>
                <c:pt idx="9">
                  <c:v>39.93250843644545</c:v>
                </c:pt>
                <c:pt idx="10">
                  <c:v>33.7784342688331</c:v>
                </c:pt>
                <c:pt idx="11">
                  <c:v>39.28540493720219</c:v>
                </c:pt>
                <c:pt idx="12">
                  <c:v>17.6110662358643</c:v>
                </c:pt>
                <c:pt idx="13">
                  <c:v>15.1890756302521</c:v>
                </c:pt>
              </c:numCache>
            </c:numRef>
          </c:yVal>
          <c:bubbleSize>
            <c:numRef>
              <c:f>[1]Postclick_Summary!$E$4:$E$17</c:f>
              <c:numCache>
                <c:formatCode>General</c:formatCode>
                <c:ptCount val="14"/>
                <c:pt idx="0">
                  <c:v>28186.0</c:v>
                </c:pt>
                <c:pt idx="1">
                  <c:v>5061.0</c:v>
                </c:pt>
                <c:pt idx="2">
                  <c:v>3684.0</c:v>
                </c:pt>
                <c:pt idx="3">
                  <c:v>8783.0</c:v>
                </c:pt>
                <c:pt idx="4">
                  <c:v>3505.0</c:v>
                </c:pt>
                <c:pt idx="5">
                  <c:v>840.0</c:v>
                </c:pt>
                <c:pt idx="6">
                  <c:v>219.0</c:v>
                </c:pt>
                <c:pt idx="7">
                  <c:v>558.0</c:v>
                </c:pt>
                <c:pt idx="8">
                  <c:v>705.0</c:v>
                </c:pt>
                <c:pt idx="9">
                  <c:v>1778.0</c:v>
                </c:pt>
                <c:pt idx="10">
                  <c:v>3385.0</c:v>
                </c:pt>
                <c:pt idx="11">
                  <c:v>2309.0</c:v>
                </c:pt>
                <c:pt idx="12">
                  <c:v>4952.0</c:v>
                </c:pt>
                <c:pt idx="13">
                  <c:v>2856.0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141493576"/>
        <c:axId val="2141503256"/>
      </c:bubbleChart>
      <c:valAx>
        <c:axId val="2141493576"/>
        <c:scaling>
          <c:orientation val="minMax"/>
          <c:max val="400.0"/>
          <c:min val="50.0"/>
        </c:scaling>
        <c:delete val="0"/>
        <c:axPos val="b"/>
        <c:numFmt formatCode="#,##0&quot;р.&quot;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141503256"/>
        <c:crosses val="autoZero"/>
        <c:crossBetween val="midCat"/>
      </c:valAx>
      <c:valAx>
        <c:axId val="2141503256"/>
        <c:scaling>
          <c:orientation val="minMax"/>
          <c:max val="70.0"/>
          <c:min val="10.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141493576"/>
        <c:crosses val="autoZero"/>
        <c:crossBetween val="midCat"/>
      </c:valAx>
      <c:spPr>
        <a:noFill/>
        <a:ln w="12700">
          <a:solidFill>
            <a:schemeClr val="bg1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0.51811</cdr:x>
      <cdr:y>0</cdr:y>
    </cdr:from>
    <cdr:to>
      <cdr:x>0.51811</cdr:x>
      <cdr:y>0.89663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4724400" y="0"/>
          <a:ext cx="38" cy="473707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0.07214</cdr:x>
      <cdr:y>0.49279</cdr:y>
    </cdr:from>
    <cdr:to>
      <cdr:x>1</cdr:x>
      <cdr:y>0.49519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 flipV="1">
          <a:off x="657816" y="2603508"/>
          <a:ext cx="8460784" cy="126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09627-D971-4470-9AAB-6DDE56D16B29}" type="datetimeFigureOut">
              <a:rPr lang="ru-RU" smtClean="0"/>
              <a:t>11.07.16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3CEEA-7756-4EF9-BDD9-7A37CA4C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8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EA067-D116-4288-AF2E-7A3378E551EE}" type="datetimeFigureOut">
              <a:rPr lang="ru-RU" smtClean="0"/>
              <a:t>11.07.16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C321D-DCBF-4757-952E-BCA83CFAC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9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7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09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7B03CD6-AA82-41E1-A53A-46C78B6284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5999" y="2766222"/>
            <a:ext cx="544228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3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33D-64A3-4926-8FA8-EDE50AA243B3}" type="datetimeFigureOut">
              <a:rPr lang="ru-RU" smtClean="0"/>
              <a:t>11.07.16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7B03CD6-AA82-41E1-A53A-46C78B62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6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33D-64A3-4926-8FA8-EDE50AA243B3}" type="datetimeFigureOut">
              <a:rPr lang="ru-RU" smtClean="0"/>
              <a:t>11.07.16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7B03CD6-AA82-41E1-A53A-46C78B62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573620" y="264548"/>
            <a:ext cx="7488765" cy="886923"/>
          </a:xfrm>
          <a:prstGeom prst="rect">
            <a:avLst/>
          </a:prstGeom>
        </p:spPr>
        <p:txBody>
          <a:bodyPr lIns="121917" tIns="60958" rIns="121917" bIns="60958" anchor="t">
            <a:noAutofit/>
          </a:bodyPr>
          <a:lstStyle>
            <a:lvl1pPr marL="0" indent="0">
              <a:lnSpc>
                <a:spcPts val="3200"/>
              </a:lnSpc>
              <a:spcBef>
                <a:spcPts val="3200"/>
              </a:spcBef>
              <a:spcAft>
                <a:spcPts val="3200"/>
              </a:spcAft>
              <a:buNone/>
              <a:defRPr sz="320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заголовок. Он большой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8039105" y="2305051"/>
            <a:ext cx="3479799" cy="3399368"/>
          </a:xfrm>
          <a:prstGeom prst="rect">
            <a:avLst/>
          </a:prstGeom>
        </p:spPr>
        <p:txBody>
          <a:bodyPr lIns="121917" tIns="60958" rIns="121917" bIns="60958" anchor="t">
            <a:noAutofit/>
          </a:bodyPr>
          <a:lstStyle>
            <a:lvl1pPr marL="0" marR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 sz="16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В презентации должны использоваться только четыре стиля текста: заголовок, подзаголовок, обычный текст и комментарии. Заголовки и подзаголовки могут использовать не только в шапке.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573617" y="2305055"/>
            <a:ext cx="6339416" cy="3399365"/>
          </a:xfrm>
          <a:prstGeom prst="rect">
            <a:avLst/>
          </a:prstGeom>
        </p:spPr>
        <p:txBody>
          <a:bodyPr lIns="121917" tIns="60958" rIns="121917" bIns="60958" anchor="t">
            <a:noAutofit/>
          </a:bodyPr>
          <a:lstStyle>
            <a:lvl1pPr marL="0" marR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 sz="16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Все текстовые блоки и графика выравниваются по сетке. Показать сетку: </a:t>
            </a:r>
            <a:r>
              <a:rPr lang="en-US" dirty="0" smtClean="0"/>
              <a:t>Alt+F9.</a:t>
            </a:r>
            <a:r>
              <a:rPr lang="ru-RU" dirty="0" smtClean="0"/>
              <a:t> Это основная колонка с текстом. </a:t>
            </a:r>
            <a:br>
              <a:rPr lang="ru-RU" dirty="0" smtClean="0"/>
            </a:br>
            <a:r>
              <a:rPr lang="ru-RU" dirty="0" smtClean="0"/>
              <a:t>Вы можете удалять блоки, копировать, изменять размер по сетке, чтобы получить необходимую композицию слайда.</a:t>
            </a:r>
            <a:br>
              <a:rPr lang="ru-RU" dirty="0" smtClean="0"/>
            </a:br>
            <a:r>
              <a:rPr lang="ru-RU" dirty="0" smtClean="0"/>
              <a:t>Чтобы применить к новому слайду </a:t>
            </a:r>
            <a:r>
              <a:rPr lang="ru-RU" dirty="0" err="1" smtClean="0"/>
              <a:t>мастер-страницу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1. Правой клавишей мыши по слайду в левой панели.</a:t>
            </a:r>
            <a:br>
              <a:rPr lang="ru-RU" dirty="0" smtClean="0"/>
            </a:br>
            <a:r>
              <a:rPr lang="ru-RU" dirty="0" smtClean="0"/>
              <a:t>2. «Макет» → «Заголовок и объёкт» → Нужная мастер-страница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73619" y="5704421"/>
            <a:ext cx="6339416" cy="1151467"/>
          </a:xfrm>
          <a:prstGeom prst="rect">
            <a:avLst/>
          </a:prstGeom>
        </p:spPr>
        <p:txBody>
          <a:bodyPr lIns="121917" tIns="60958" rIns="121917" bIns="60958" anchor="t">
            <a:noAutofit/>
          </a:bodyPr>
          <a:lstStyle>
            <a:lvl1pPr marL="0" marR="0" indent="0" algn="l" defTabSz="121917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 sz="13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 ссылка на источники информации, примечания, даты и условия зверских кредитов. Комментарии могут использоваться не только внизу, но и сбоку и в центре, например в качестве сносок в </a:t>
            </a:r>
            <a:r>
              <a:rPr lang="ru-RU" dirty="0" err="1" smtClean="0"/>
              <a:t>инфографике</a:t>
            </a:r>
            <a:r>
              <a:rPr lang="ru-RU" dirty="0" smtClean="0"/>
              <a:t>. 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573617" y="1151470"/>
            <a:ext cx="10945283" cy="1148911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0" indent="0">
              <a:lnSpc>
                <a:spcPts val="2080"/>
              </a:lnSpc>
              <a:spcBef>
                <a:spcPts val="1600"/>
              </a:spcBef>
              <a:spcAft>
                <a:spcPts val="1600"/>
              </a:spcAft>
              <a:buNone/>
              <a:defRPr sz="1600" b="1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подзаголовок. Он поменьше</a:t>
            </a:r>
          </a:p>
        </p:txBody>
      </p:sp>
    </p:spTree>
    <p:extLst>
      <p:ext uri="{BB962C8B-B14F-4D97-AF65-F5344CB8AC3E}">
        <p14:creationId xmlns:p14="http://schemas.microsoft.com/office/powerpoint/2010/main" val="269943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вый или послед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1467" y="575734"/>
            <a:ext cx="2304000" cy="327556"/>
          </a:xfrm>
          <a:prstGeom prst="rect">
            <a:avLst/>
          </a:prstGeom>
        </p:spPr>
      </p:pic>
      <p:sp>
        <p:nvSpPr>
          <p:cNvPr id="23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151468" y="2305051"/>
            <a:ext cx="6328833" cy="1729316"/>
          </a:xfrm>
          <a:prstGeom prst="rect">
            <a:avLst/>
          </a:prstGeom>
        </p:spPr>
        <p:txBody>
          <a:bodyPr lIns="0" tIns="0" rIns="121917" bIns="47999" anchor="t">
            <a:noAutofit/>
          </a:bodyPr>
          <a:lstStyle>
            <a:lvl1pPr marL="0" indent="0">
              <a:lnSpc>
                <a:spcPts val="3867"/>
              </a:lnSpc>
              <a:spcBef>
                <a:spcPts val="0"/>
              </a:spcBef>
              <a:spcAft>
                <a:spcPts val="1200"/>
              </a:spcAft>
              <a:buNone/>
              <a:defRPr sz="4800" baseline="0">
                <a:latin typeface="Calibri" panose="020F0502020204030204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Заголовок презентации или благодарность в конце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8057031" y="575733"/>
            <a:ext cx="3479800" cy="287867"/>
          </a:xfrm>
          <a:prstGeom prst="rect">
            <a:avLst/>
          </a:prstGeom>
        </p:spPr>
        <p:txBody>
          <a:bodyPr lIns="0" tIns="0" rIns="121917" bIns="47999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300" baseline="0">
                <a:latin typeface="Calibri" panose="020F0502020204030204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Специально для</a:t>
            </a:r>
            <a:endParaRPr lang="en-US" dirty="0" smtClean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1151465" y="4034367"/>
            <a:ext cx="5761567" cy="478367"/>
          </a:xfrm>
          <a:prstGeom prst="rect">
            <a:avLst/>
          </a:prstGeom>
        </p:spPr>
        <p:txBody>
          <a:bodyPr lIns="0" tIns="0" rIns="121917" bIns="47999" anchor="t">
            <a:noAutofit/>
          </a:bodyPr>
          <a:lstStyle>
            <a:lvl1pPr marL="0" indent="0">
              <a:lnSpc>
                <a:spcPts val="2080"/>
              </a:lnSpc>
              <a:spcBef>
                <a:spcPts val="0"/>
              </a:spcBef>
              <a:spcAft>
                <a:spcPts val="1600"/>
              </a:spcAft>
              <a:buNone/>
              <a:defRPr sz="2700" b="0" baseline="0">
                <a:latin typeface="Calibri" panose="020F0502020204030204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ФИО докладчика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151467" y="5704418"/>
            <a:ext cx="5761567" cy="575733"/>
          </a:xfrm>
          <a:prstGeom prst="rect">
            <a:avLst/>
          </a:prstGeom>
        </p:spPr>
        <p:txBody>
          <a:bodyPr lIns="0" tIns="0" rIns="121917" bIns="47999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600" baseline="0">
                <a:latin typeface="Calibri" panose="020F0502020204030204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r>
              <a:rPr lang="en-US" dirty="0" smtClean="0"/>
              <a:t> </a:t>
            </a:r>
            <a:r>
              <a:rPr lang="ru-RU" dirty="0" smtClean="0"/>
              <a:t>— на первой странице. Контакты — на последней.</a:t>
            </a:r>
            <a:endParaRPr lang="en-US" dirty="0" smtClean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8062385" y="1824568"/>
            <a:ext cx="3456516" cy="480483"/>
          </a:xfrm>
          <a:prstGeom prst="rect">
            <a:avLst/>
          </a:prstGeom>
        </p:spPr>
        <p:txBody>
          <a:bodyPr lIns="0" tIns="0" rIns="121917" bIns="47999" anchor="t">
            <a:noAutofit/>
          </a:bodyPr>
          <a:lstStyle>
            <a:lvl1pPr marL="0" indent="0">
              <a:lnSpc>
                <a:spcPts val="1600"/>
              </a:lnSpc>
              <a:spcBef>
                <a:spcPts val="533"/>
              </a:spcBef>
              <a:buNone/>
              <a:defRPr sz="1300" baseline="0">
                <a:latin typeface="Calibri" panose="020F0502020204030204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Оглавление</a:t>
            </a:r>
            <a:endParaRPr lang="en-US" dirty="0" smtClean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8062385" y="2305051"/>
            <a:ext cx="3456516" cy="3975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 sz="1600" baseline="0">
                <a:latin typeface="Calibri" panose="020F0502020204030204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Ссылка на первый раздел</a:t>
            </a: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1" y="2305050"/>
            <a:ext cx="573617" cy="1729316"/>
          </a:xfrm>
          <a:prstGeom prst="rect">
            <a:avLst/>
          </a:prstGeom>
          <a:solidFill>
            <a:srgbClr val="309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1" y="0"/>
            <a:ext cx="573617" cy="575733"/>
          </a:xfrm>
          <a:prstGeom prst="rect">
            <a:avLst/>
          </a:prstGeom>
          <a:solidFill>
            <a:srgbClr val="78D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1" y="575733"/>
            <a:ext cx="573617" cy="575733"/>
          </a:xfrm>
          <a:prstGeom prst="rect">
            <a:avLst/>
          </a:prstGeom>
          <a:solidFill>
            <a:srgbClr val="60C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1" y="1151467"/>
            <a:ext cx="573617" cy="1153584"/>
          </a:xfrm>
          <a:prstGeom prst="rect">
            <a:avLst/>
          </a:prstGeom>
          <a:solidFill>
            <a:srgbClr val="48A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" y="4034367"/>
            <a:ext cx="573617" cy="2821517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1151467" y="4531745"/>
            <a:ext cx="5761567" cy="1172673"/>
          </a:xfrm>
          <a:prstGeom prst="rect">
            <a:avLst/>
          </a:prstGeom>
        </p:spPr>
        <p:txBody>
          <a:bodyPr lIns="0" tIns="0" rIns="121917" bIns="47999" anchor="t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 sz="2100" baseline="0">
                <a:latin typeface="Calibri" panose="020F0502020204030204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9010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Щ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2305050"/>
            <a:ext cx="12192000" cy="1729316"/>
          </a:xfrm>
          <a:prstGeom prst="rect">
            <a:avLst/>
          </a:prstGeom>
          <a:solidFill>
            <a:srgbClr val="309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151467" y="2305050"/>
            <a:ext cx="9791700" cy="172931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4267"/>
              </a:lnSpc>
              <a:spcBef>
                <a:spcPts val="0"/>
              </a:spcBef>
              <a:spcAft>
                <a:spcPts val="1200"/>
              </a:spcAft>
              <a:buNone/>
              <a:defRPr lang="ru-RU" sz="48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r>
              <a:rPr lang="en-US" dirty="0" smtClean="0"/>
              <a:t> </a:t>
            </a:r>
            <a:r>
              <a:rPr lang="ru-RU" dirty="0" smtClean="0"/>
              <a:t>шмуцтитула</a:t>
            </a:r>
            <a:endParaRPr lang="en-US" dirty="0" smtClean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2192000" cy="575733"/>
          </a:xfrm>
          <a:prstGeom prst="rect">
            <a:avLst/>
          </a:prstGeom>
          <a:solidFill>
            <a:srgbClr val="78D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575733"/>
            <a:ext cx="12192000" cy="575733"/>
          </a:xfrm>
          <a:prstGeom prst="rect">
            <a:avLst/>
          </a:prstGeom>
          <a:solidFill>
            <a:srgbClr val="60C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151467"/>
            <a:ext cx="12192000" cy="1153584"/>
          </a:xfrm>
          <a:prstGeom prst="rect">
            <a:avLst/>
          </a:prstGeom>
          <a:solidFill>
            <a:srgbClr val="48A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3975102"/>
            <a:ext cx="12192000" cy="1729316"/>
          </a:xfrm>
          <a:prstGeom prst="rect">
            <a:avLst/>
          </a:prstGeom>
          <a:solidFill>
            <a:srgbClr val="309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4034367"/>
            <a:ext cx="12192000" cy="2821517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95142" y="278902"/>
            <a:ext cx="2024823" cy="28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5999" y="2766222"/>
            <a:ext cx="544228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1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7B03CD6-AA82-41E1-A53A-46C78B6284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5999" y="2766222"/>
            <a:ext cx="544228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8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7331" y="1103507"/>
            <a:ext cx="9144000" cy="48394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0"/>
          </p:nvPr>
        </p:nvSpPr>
        <p:spPr>
          <a:xfrm>
            <a:off x="337331" y="137613"/>
            <a:ext cx="9144000" cy="6619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122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33D-64A3-4926-8FA8-EDE50AA243B3}" type="datetimeFigureOut">
              <a:rPr lang="ru-RU" smtClean="0"/>
              <a:t>11.07.16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7B03CD6-AA82-41E1-A53A-46C78B62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7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33D-64A3-4926-8FA8-EDE50AA243B3}" type="datetimeFigureOut">
              <a:rPr lang="ru-RU" smtClean="0"/>
              <a:t>11.07.16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7B03CD6-AA82-41E1-A53A-46C78B62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7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33D-64A3-4926-8FA8-EDE50AA243B3}" type="datetimeFigureOut">
              <a:rPr lang="ru-RU" smtClean="0"/>
              <a:t>11.07.16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7B03CD6-AA82-41E1-A53A-46C78B62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33D-64A3-4926-8FA8-EDE50AA243B3}" type="datetimeFigureOut">
              <a:rPr lang="ru-RU" smtClean="0"/>
              <a:t>11.07.16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7B03CD6-AA82-41E1-A53A-46C78B62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5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33D-64A3-4926-8FA8-EDE50AA243B3}" type="datetimeFigureOut">
              <a:rPr lang="ru-RU" smtClean="0"/>
              <a:t>11.07.16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7B03CD6-AA82-41E1-A53A-46C78B62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8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486" y="2627066"/>
            <a:ext cx="5442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4B33D-64A3-4926-8FA8-EDE50AA243B3}" type="datetimeFigureOut">
              <a:rPr lang="ru-RU" smtClean="0"/>
              <a:t>11.07.16</a:t>
            </a:fld>
            <a:endParaRPr lang="ru-RU"/>
          </a:p>
        </p:txBody>
      </p:sp>
      <p:pic>
        <p:nvPicPr>
          <p:cNvPr id="5" name="Рисунок 20" descr="adriver_logo_rgb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0048394" y="282484"/>
            <a:ext cx="1728000" cy="2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7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adriver.ru/products/agency/reporting-extra/2/" TargetMode="External"/><Relationship Id="rId12" Type="http://schemas.openxmlformats.org/officeDocument/2006/relationships/hyperlink" Target="http://www.adriver.ru/products/agency/sync/" TargetMode="External"/><Relationship Id="rId13" Type="http://schemas.openxmlformats.org/officeDocument/2006/relationships/hyperlink" Target="http://www.adriver.ru/products/agency/export/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driver.ru/doc/edu-n/pub/statadrv/ststat/statzis/" TargetMode="External"/><Relationship Id="rId3" Type="http://schemas.openxmlformats.org/officeDocument/2006/relationships/hyperlink" Target="http://www.adriver.ru/products/agency/reporting-base/" TargetMode="External"/><Relationship Id="rId4" Type="http://schemas.openxmlformats.org/officeDocument/2006/relationships/hyperlink" Target="http://www.adriver.ru/doc/edu/agency/numbers.html" TargetMode="External"/><Relationship Id="rId5" Type="http://schemas.openxmlformats.org/officeDocument/2006/relationships/hyperlink" Target="http://www.adriver.ru/doc/restapi/" TargetMode="External"/><Relationship Id="rId6" Type="http://schemas.openxmlformats.org/officeDocument/2006/relationships/hyperlink" Target="http://www.adriver.ru/products/agency/reporting-extra/3/" TargetMode="External"/><Relationship Id="rId7" Type="http://schemas.openxmlformats.org/officeDocument/2006/relationships/hyperlink" Target="http://www.adriver.ru/products/agency/reporting-extra/1/" TargetMode="External"/><Relationship Id="rId8" Type="http://schemas.openxmlformats.org/officeDocument/2006/relationships/hyperlink" Target="http://www.adriver.ru/products/agency/reporting-base/9/" TargetMode="External"/><Relationship Id="rId9" Type="http://schemas.openxmlformats.org/officeDocument/2006/relationships/hyperlink" Target="http://www.adriver.ru/doc/edu-n/pub/statadrv/reports-pub/aud-report/" TargetMode="External"/><Relationship Id="rId10" Type="http://schemas.openxmlformats.org/officeDocument/2006/relationships/hyperlink" Target="http://www.adriver.ru/products/agency/upload-bas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driver.ru/doc/ban/spec/spec_863.html%23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adriver.ru/dsp/" TargetMode="External"/><Relationship Id="rId12" Type="http://schemas.openxmlformats.org/officeDocument/2006/relationships/hyperlink" Target="http://www.adriver.ru/rtb/dmp/" TargetMode="External"/><Relationship Id="rId13" Type="http://schemas.openxmlformats.org/officeDocument/2006/relationships/hyperlink" Target="http://www.adriver.ru/dsp/formula/" TargetMode="External"/><Relationship Id="rId14" Type="http://schemas.openxmlformats.org/officeDocument/2006/relationships/hyperlink" Target="http://iabrus.ru/projects/389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adwords.google.com/support/aw/bin/answer.py?hl=en&amp;answer=94230" TargetMode="External"/><Relationship Id="rId3" Type="http://schemas.openxmlformats.org/officeDocument/2006/relationships/hyperlink" Target="http://adspecs.yahoo.co.uk/thirdparty/approved" TargetMode="External"/><Relationship Id="rId4" Type="http://schemas.openxmlformats.org/officeDocument/2006/relationships/hyperlink" Target="http://iabrus.ru/rus/14/partner.aspx" TargetMode="External"/><Relationship Id="rId5" Type="http://schemas.openxmlformats.org/officeDocument/2006/relationships/hyperlink" Target="http://www.adriver.ru/agency/" TargetMode="External"/><Relationship Id="rId6" Type="http://schemas.openxmlformats.org/officeDocument/2006/relationships/hyperlink" Target="http://www.adriver.ru/about/clients-agency/" TargetMode="External"/><Relationship Id="rId7" Type="http://schemas.openxmlformats.org/officeDocument/2006/relationships/hyperlink" Target="http://www.adriver.ru/publisher/users/" TargetMode="External"/><Relationship Id="rId8" Type="http://schemas.openxmlformats.org/officeDocument/2006/relationships/hyperlink" Target="http://www.adriver.ru/about/clients-ua/" TargetMode="External"/><Relationship Id="rId9" Type="http://schemas.openxmlformats.org/officeDocument/2006/relationships/hyperlink" Target="http://www.adriver.ru/rtb/ssp-details/" TargetMode="External"/><Relationship Id="rId10" Type="http://schemas.openxmlformats.org/officeDocument/2006/relationships/hyperlink" Target="http://www.adriver.ru/rtb/dsp-list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10" Type="http://schemas.openxmlformats.org/officeDocument/2006/relationships/hyperlink" Target="http://www.adriver.ru/rtb/dmp/" TargetMode="External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driver.ru/dsp/" TargetMode="External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river.ru/doc/edu-n/pub/statadrv/reports-pub/aud-report/" TargetMode="External"/><Relationship Id="rId4" Type="http://schemas.openxmlformats.org/officeDocument/2006/relationships/hyperlink" Target="http://www.adriver.ru/doc/edu/agency/" TargetMode="External"/><Relationship Id="rId5" Type="http://schemas.openxmlformats.org/officeDocument/2006/relationships/hyperlink" Target="http://www.adriver.ru/doc/ban/screenmaker/" TargetMode="External"/><Relationship Id="rId6" Type="http://schemas.openxmlformats.org/officeDocument/2006/relationships/hyperlink" Target="http://www.adriver.ru/doc/edu/agency/benchmarks.html" TargetMode="External"/><Relationship Id="rId7" Type="http://schemas.openxmlformats.org/officeDocument/2006/relationships/hyperlink" Target="http://www.adriver.ru/rtb/" TargetMode="External"/><Relationship Id="rId8" Type="http://schemas.openxmlformats.org/officeDocument/2006/relationships/hyperlink" Target="http://www.adriver.ru/doc/ssp/" TargetMode="External"/><Relationship Id="rId9" Type="http://schemas.openxmlformats.org/officeDocument/2006/relationships/hyperlink" Target="http://www.adriver.ru/rtb/dmp/" TargetMode="External"/><Relationship Id="rId10" Type="http://schemas.openxmlformats.org/officeDocument/2006/relationships/hyperlink" Target="http://www.adriver.ru/about/news/2015/02/20/news_415.html" TargetMode="External"/><Relationship Id="rId11" Type="http://schemas.openxmlformats.org/officeDocument/2006/relationships/hyperlink" Target="https://www.adriver.ru/doc/articles/articles_845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driver.ru/doc/app/ns-company/audit/vabimp-count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river.ru/doc/ban/spec/spec_863.html" TargetMode="External"/><Relationship Id="rId4" Type="http://schemas.openxmlformats.org/officeDocument/2006/relationships/hyperlink" Target="http://www.adriver.ru/products/agency/reporting-extra/3/" TargetMode="External"/><Relationship Id="rId5" Type="http://schemas.openxmlformats.org/officeDocument/2006/relationships/hyperlink" Target="http://www.adriver.ru/products/agency/reporting-extra/2/" TargetMode="External"/><Relationship Id="rId6" Type="http://schemas.openxmlformats.org/officeDocument/2006/relationships/hyperlink" Target="http://www.adriver.ru/products/agency/reporting-extra/1/" TargetMode="External"/><Relationship Id="rId7" Type="http://schemas.openxmlformats.org/officeDocument/2006/relationships/hyperlink" Target="http://www.adriver.ru/products/agency/sync/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driver.ru/products/agency/upload-base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driver.ru/products/agency/export/" TargetMode="External"/><Relationship Id="rId3" Type="http://schemas.openxmlformats.org/officeDocument/2006/relationships/hyperlink" Target="http://www.adriver.ru/doc/ban/spec/spec_863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driver.ru/publisher/users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driver.ru/doc/edu-n/pub/statadrv/placeholder-agency/placeholder-agency_962.html" TargetMode="External"/><Relationship Id="rId3" Type="http://schemas.openxmlformats.org/officeDocument/2006/relationships/hyperlink" Target="http://www.adriver.ru/doc/edu/agency/agency_310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adindex.ru/rating3/marketing/122132/index.p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driver.ru/publisher/user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driver.ru/rtb/dmp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1138767" y="2305051"/>
            <a:ext cx="5761567" cy="172931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dirty="0" err="1" smtClean="0"/>
              <a:t>AdRiver</a:t>
            </a:r>
            <a:r>
              <a:rPr lang="en-US" dirty="0" smtClean="0"/>
              <a:t> </a:t>
            </a:r>
            <a:r>
              <a:rPr lang="ru-RU" dirty="0" smtClean="0"/>
              <a:t>для агентств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dirty="0" smtClean="0"/>
              <a:t>и рекламодателей</a:t>
            </a:r>
            <a:endParaRPr lang="ru-RU" dirty="0"/>
          </a:p>
          <a:p>
            <a:pPr>
              <a:spcAft>
                <a:spcPts val="800"/>
              </a:spcAft>
            </a:pP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1"/>
          </p:nvPr>
        </p:nvSpPr>
        <p:spPr>
          <a:xfrm>
            <a:off x="1151465" y="4864101"/>
            <a:ext cx="5761567" cy="96096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dirty="0" err="1" smtClean="0"/>
              <a:t>Бульеннова</a:t>
            </a:r>
            <a:r>
              <a:rPr lang="ru-RU" sz="1800" dirty="0" smtClean="0"/>
              <a:t> Юлия 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Директор </a:t>
            </a:r>
            <a:r>
              <a:rPr lang="ru-RU" sz="1800" dirty="0"/>
              <a:t>Московского филиала </a:t>
            </a:r>
            <a:r>
              <a:rPr lang="en-US" sz="1800" dirty="0" err="1"/>
              <a:t>AdRiver</a:t>
            </a:r>
            <a:endParaRPr lang="ru-RU" sz="1800" dirty="0"/>
          </a:p>
          <a:p>
            <a:pPr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endParaRPr lang="ru-RU" sz="1800" dirty="0"/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4"/>
          </p:nvPr>
        </p:nvSpPr>
        <p:spPr>
          <a:xfrm>
            <a:off x="1151467" y="5552018"/>
            <a:ext cx="5761567" cy="575733"/>
          </a:xfrm>
        </p:spPr>
        <p:txBody>
          <a:bodyPr/>
          <a:lstStyle/>
          <a:p>
            <a:r>
              <a:rPr lang="ru-RU" dirty="0" smtClean="0"/>
              <a:t>Ма</a:t>
            </a:r>
            <a:r>
              <a:rPr lang="ru-RU" dirty="0"/>
              <a:t>й</a:t>
            </a:r>
            <a:r>
              <a:rPr lang="ru-RU" dirty="0" smtClean="0"/>
              <a:t> 2016</a:t>
            </a:r>
          </a:p>
          <a:p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FF"/>
                </a:solidFill>
              </a:rPr>
              <a:t>СОДЕРЖАНИЕ: </a:t>
            </a:r>
          </a:p>
          <a:p>
            <a:r>
              <a:rPr lang="ru-RU" dirty="0" smtClean="0">
                <a:solidFill>
                  <a:srgbClr val="0080FF"/>
                </a:solidFill>
              </a:rPr>
              <a:t>Технологии </a:t>
            </a:r>
            <a:r>
              <a:rPr lang="en-US" dirty="0" err="1" smtClean="0">
                <a:solidFill>
                  <a:srgbClr val="0080FF"/>
                </a:solidFill>
              </a:rPr>
              <a:t>AdRiver</a:t>
            </a:r>
            <a:r>
              <a:rPr lang="en-US" dirty="0" smtClean="0">
                <a:solidFill>
                  <a:srgbClr val="0080FF"/>
                </a:solidFill>
              </a:rPr>
              <a:t> </a:t>
            </a:r>
            <a:r>
              <a:rPr lang="ru-RU" dirty="0" smtClean="0">
                <a:solidFill>
                  <a:srgbClr val="0080FF"/>
                </a:solidFill>
              </a:rPr>
              <a:t>для решения задач рекламодателей и агентств</a:t>
            </a:r>
          </a:p>
          <a:p>
            <a:r>
              <a:rPr lang="ru-RU" dirty="0" smtClean="0">
                <a:solidFill>
                  <a:srgbClr val="0080FF"/>
                </a:solidFill>
              </a:rPr>
              <a:t>Метрики и отчеты</a:t>
            </a:r>
          </a:p>
          <a:p>
            <a:r>
              <a:rPr lang="ru-RU" dirty="0" smtClean="0">
                <a:solidFill>
                  <a:srgbClr val="0080FF"/>
                </a:solidFill>
              </a:rPr>
              <a:t>Способы сравнения каналов</a:t>
            </a:r>
            <a:endParaRPr lang="en-US" dirty="0" smtClean="0">
              <a:solidFill>
                <a:srgbClr val="0080FF"/>
              </a:solidFill>
            </a:endParaRPr>
          </a:p>
          <a:p>
            <a:r>
              <a:rPr lang="ru-RU" dirty="0" smtClean="0">
                <a:solidFill>
                  <a:srgbClr val="0080FF"/>
                </a:solidFill>
              </a:rPr>
              <a:t>Коды, расхождения, сравнения</a:t>
            </a:r>
          </a:p>
          <a:p>
            <a:r>
              <a:rPr lang="ru-RU" dirty="0" smtClean="0">
                <a:solidFill>
                  <a:srgbClr val="0080FF"/>
                </a:solidFill>
              </a:rPr>
              <a:t>Решения системы по годам и новинки</a:t>
            </a:r>
            <a:endParaRPr lang="ru-RU" dirty="0">
              <a:solidFill>
                <a:srgbClr val="008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2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4631" y="0"/>
            <a:ext cx="9144000" cy="661988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Отчеты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AdRiver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: структура и виды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68648"/>
              </p:ext>
            </p:extLst>
          </p:nvPr>
        </p:nvGraphicFramePr>
        <p:xfrm>
          <a:off x="376383" y="697129"/>
          <a:ext cx="10621817" cy="55893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5017"/>
                <a:gridCol w="3937000"/>
                <a:gridCol w="3479800"/>
              </a:tblGrid>
              <a:tr h="417305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ОТЧЕТЫ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Описание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aseline="0" dirty="0" smtClean="0"/>
                        <a:t>На сайте примеры </a:t>
                      </a:r>
                      <a:endParaRPr lang="ru-RU" sz="2000" dirty="0"/>
                    </a:p>
                  </a:txBody>
                  <a:tcPr/>
                </a:tc>
              </a:tr>
              <a:tr h="61276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Медиаотчеты</a:t>
                      </a:r>
                      <a:r>
                        <a:rPr lang="ru-RU" sz="1400" b="1" dirty="0" smtClean="0"/>
                        <a:t> базовые 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Интерфейс,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err="1" smtClean="0"/>
                        <a:t>эксель</a:t>
                      </a:r>
                      <a:r>
                        <a:rPr lang="ru-RU" sz="1200" dirty="0" smtClean="0"/>
                        <a:t>-отчеты,</a:t>
                      </a:r>
                      <a:r>
                        <a:rPr lang="ru-RU" sz="1200" baseline="0" dirty="0" smtClean="0"/>
                        <a:t> </a:t>
                      </a:r>
                      <a:endParaRPr lang="en-US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API, </a:t>
                      </a:r>
                      <a:r>
                        <a:rPr lang="ru-RU" sz="1200" dirty="0" err="1" smtClean="0"/>
                        <a:t>эксель</a:t>
                      </a:r>
                      <a:r>
                        <a:rPr lang="ru-RU" sz="1200" dirty="0" smtClean="0"/>
                        <a:t>-приложение </a:t>
                      </a:r>
                      <a:r>
                        <a:rPr lang="en-US" sz="1200" dirty="0" err="1" smtClean="0"/>
                        <a:t>AdRiver</a:t>
                      </a:r>
                      <a:r>
                        <a:rPr lang="en-US" sz="1200" dirty="0" smtClean="0"/>
                        <a:t>-</a:t>
                      </a:r>
                      <a:r>
                        <a:rPr lang="ru-RU" sz="1200" dirty="0" smtClean="0"/>
                        <a:t>Числа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2"/>
                        </a:rPr>
                        <a:t>http://www.adriver.ru/doc/edu-n/pub/statadrv/ststat/statzis/</a:t>
                      </a:r>
                      <a:endParaRPr lang="ru-RU" sz="9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3"/>
                        </a:rPr>
                        <a:t>http://www.adriver.ru/products/agency/reporting-base/</a:t>
                      </a:r>
                      <a:endParaRPr lang="en-US" sz="9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4"/>
                        </a:rPr>
                        <a:t>http://www.adriver.ru/doc/edu/agency/numbers.html</a:t>
                      </a:r>
                      <a:endParaRPr lang="ru-RU" sz="9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5"/>
                        </a:rPr>
                        <a:t>http://www.adriver.ru/doc/restapi/</a:t>
                      </a:r>
                      <a:endParaRPr lang="ru-RU" sz="900" dirty="0">
                        <a:solidFill>
                          <a:srgbClr val="0078D7"/>
                        </a:solidFill>
                      </a:endParaRPr>
                    </a:p>
                  </a:txBody>
                  <a:tcPr anchor="ctr"/>
                </a:tc>
              </a:tr>
              <a:tr h="21652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Видеоотчет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Все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видеособытия</a:t>
                      </a:r>
                      <a:r>
                        <a:rPr lang="ru-RU" sz="1200" baseline="0" dirty="0" smtClean="0"/>
                        <a:t> по стандарту</a:t>
                      </a:r>
                      <a:r>
                        <a:rPr lang="en-US" sz="1200" baseline="0" dirty="0" smtClean="0"/>
                        <a:t> VAST 3.0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hlinkClick r:id="rId6"/>
                        </a:rPr>
                        <a:t>http://www.adriver.ru/products/agency/reporting-extra/3/</a:t>
                      </a:r>
                      <a:endParaRPr lang="ru-RU" sz="900" dirty="0">
                        <a:solidFill>
                          <a:srgbClr val="0078D7"/>
                        </a:solidFill>
                      </a:endParaRPr>
                    </a:p>
                  </a:txBody>
                  <a:tcPr anchor="ctr"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Отчет по мобильному трафику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Для</a:t>
                      </a:r>
                      <a:r>
                        <a:rPr lang="ru-RU" sz="1200" baseline="0" dirty="0" smtClean="0"/>
                        <a:t> оценки мобильного трафика в обычных РК: показы, клики, охват по мобильному/</a:t>
                      </a:r>
                      <a:r>
                        <a:rPr lang="ru-RU" sz="1200" baseline="0" dirty="0" err="1" smtClean="0"/>
                        <a:t>десктопному</a:t>
                      </a:r>
                      <a:r>
                        <a:rPr lang="ru-RU" sz="1200" baseline="0" dirty="0" smtClean="0"/>
                        <a:t> трафику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hlinkClick r:id="rId7"/>
                        </a:rPr>
                        <a:t>http://www.adriver.ru/products/agency/reporting-extra/1/</a:t>
                      </a:r>
                      <a:endParaRPr lang="ru-RU" sz="900" dirty="0">
                        <a:solidFill>
                          <a:srgbClr val="0078D7"/>
                        </a:solidFill>
                      </a:endParaRPr>
                    </a:p>
                  </a:txBody>
                  <a:tcPr anchor="ctr"/>
                </a:tc>
              </a:tr>
              <a:tr h="226686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err="1" smtClean="0"/>
                        <a:t>Посткампейн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200" b="1" baseline="0" dirty="0" smtClean="0"/>
                        <a:t>(</a:t>
                      </a:r>
                      <a:r>
                        <a:rPr lang="ru-RU" sz="1200" b="1" baseline="0" dirty="0" err="1" smtClean="0"/>
                        <a:t>постклик</a:t>
                      </a:r>
                      <a:r>
                        <a:rPr lang="ru-RU" sz="1200" b="1" baseline="0" dirty="0" smtClean="0"/>
                        <a:t> и </a:t>
                      </a:r>
                      <a:r>
                        <a:rPr lang="ru-RU" sz="1200" b="1" baseline="0" dirty="0" err="1" smtClean="0"/>
                        <a:t>поствью</a:t>
                      </a:r>
                      <a:r>
                        <a:rPr lang="ru-RU" sz="1200" b="1" baseline="0" dirty="0" smtClean="0"/>
                        <a:t>)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 smtClean="0"/>
                        <a:t>Эксель</a:t>
                      </a:r>
                      <a:r>
                        <a:rPr lang="ru-RU" sz="1200" dirty="0" smtClean="0"/>
                        <a:t>-отчеты</a:t>
                      </a:r>
                      <a:r>
                        <a:rPr lang="ru-RU" sz="1200" baseline="0" dirty="0" smtClean="0"/>
                        <a:t> (базовый, красно-зеленый)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hlinkClick r:id="rId3"/>
                        </a:rPr>
                        <a:t>http://www.adriver.ru/products/agency/reporting-base/</a:t>
                      </a:r>
                      <a:endParaRPr lang="ru-RU" sz="900" dirty="0">
                        <a:solidFill>
                          <a:srgbClr val="0078D7"/>
                        </a:solidFill>
                      </a:endParaRPr>
                    </a:p>
                  </a:txBody>
                  <a:tcPr anchor="ctr"/>
                </a:tc>
              </a:tr>
              <a:tr h="37146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Аудиторные</a:t>
                      </a:r>
                      <a:r>
                        <a:rPr lang="ru-RU" sz="1400" b="1" baseline="0" dirty="0" smtClean="0"/>
                        <a:t> данные 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Аудиторный отчет по рекламной</a:t>
                      </a:r>
                      <a:r>
                        <a:rPr lang="ru-RU" sz="1200" baseline="0" dirty="0" smtClean="0"/>
                        <a:t> кампании</a:t>
                      </a:r>
                    </a:p>
                    <a:p>
                      <a:pPr algn="l"/>
                      <a:r>
                        <a:rPr lang="ru-RU" sz="1200" baseline="0" dirty="0" smtClean="0"/>
                        <a:t>Аудиторный отчет по </a:t>
                      </a:r>
                      <a:r>
                        <a:rPr lang="ru-RU" sz="1200" baseline="0" dirty="0" err="1" smtClean="0"/>
                        <a:t>трекерному</a:t>
                      </a:r>
                      <a:r>
                        <a:rPr lang="ru-RU" sz="1200" baseline="0" dirty="0" smtClean="0"/>
                        <a:t> сайту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hlinkClick r:id="rId8"/>
                        </a:rPr>
                        <a:t>http://www.adriver.ru/products/agency/reporting-base/9/</a:t>
                      </a:r>
                      <a:endParaRPr lang="en-US" sz="900" dirty="0" smtClean="0"/>
                    </a:p>
                    <a:p>
                      <a:pPr algn="l"/>
                      <a:r>
                        <a:rPr lang="en-US" sz="900" dirty="0" smtClean="0">
                          <a:hlinkClick r:id="rId9"/>
                        </a:rPr>
                        <a:t>http://www.adriver.ru/doc/edu-n/pub/statadrv/reports-pub/aud-report/</a:t>
                      </a:r>
                      <a:endParaRPr lang="ru-RU" sz="900" dirty="0">
                        <a:solidFill>
                          <a:srgbClr val="0078D7"/>
                        </a:solidFill>
                      </a:endParaRPr>
                    </a:p>
                  </a:txBody>
                  <a:tcPr anchor="ctr"/>
                </a:tc>
              </a:tr>
              <a:tr h="85406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Выгрузки по аккаунту</a:t>
                      </a:r>
                      <a:endParaRPr lang="ru-RU" sz="1400" b="1" baseline="0" dirty="0" smtClean="0"/>
                    </a:p>
                    <a:p>
                      <a:pPr algn="l"/>
                      <a:r>
                        <a:rPr lang="ru-RU" sz="1200" b="0" dirty="0" smtClean="0"/>
                        <a:t>дл</a:t>
                      </a:r>
                      <a:r>
                        <a:rPr lang="ru-RU" sz="1200" b="0" baseline="0" dirty="0" smtClean="0"/>
                        <a:t>я </a:t>
                      </a:r>
                      <a:r>
                        <a:rPr lang="ru-RU" sz="1200" b="0" baseline="0" dirty="0" err="1" smtClean="0"/>
                        <a:t>дашбордов</a:t>
                      </a:r>
                      <a:r>
                        <a:rPr lang="ru-RU" sz="1200" b="0" baseline="0" dirty="0" smtClean="0"/>
                        <a:t> </a:t>
                      </a:r>
                    </a:p>
                    <a:p>
                      <a:pPr algn="l"/>
                      <a:r>
                        <a:rPr lang="ru-RU" sz="1200" b="0" baseline="0" dirty="0" smtClean="0"/>
                        <a:t>мониторинга </a:t>
                      </a:r>
                    </a:p>
                    <a:p>
                      <a:pPr algn="l"/>
                      <a:r>
                        <a:rPr lang="ru-RU" sz="1200" b="0" baseline="0" dirty="0" smtClean="0"/>
                        <a:t>эконометрической аналитики </a:t>
                      </a:r>
                    </a:p>
                    <a:p>
                      <a:pPr algn="l"/>
                      <a:r>
                        <a:rPr lang="ru-RU" sz="1200" b="0" baseline="0" dirty="0" smtClean="0"/>
                        <a:t>по каналам и РК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/>
                        <a:t>Метрики статистики: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000" kern="1200" dirty="0" smtClean="0"/>
                        <a:t>Показы, клики, события, охват</a:t>
                      </a:r>
                      <a:r>
                        <a:rPr lang="en-US" sz="1000" kern="1200" dirty="0" smtClean="0"/>
                        <a:t>,</a:t>
                      </a:r>
                      <a:r>
                        <a:rPr lang="en-US" sz="1000" kern="1200" baseline="0" dirty="0" smtClean="0"/>
                        <a:t> </a:t>
                      </a:r>
                      <a:r>
                        <a:rPr lang="ru-RU" sz="1000" kern="1200" dirty="0" smtClean="0"/>
                        <a:t>нарастающий охват, частота </a:t>
                      </a:r>
                      <a:r>
                        <a:rPr lang="ru-RU" sz="1000" b="1" dirty="0" smtClean="0"/>
                        <a:t>Параметры конструктора</a:t>
                      </a:r>
                      <a:r>
                        <a:rPr lang="ru-RU" sz="1000" b="1" baseline="0" dirty="0" smtClean="0"/>
                        <a:t> выгрузки: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000" baseline="0" dirty="0" smtClean="0"/>
                        <a:t>Поля (мета, </a:t>
                      </a:r>
                      <a:r>
                        <a:rPr lang="en-US" sz="1000" baseline="0" dirty="0" smtClean="0"/>
                        <a:t>IDs, </a:t>
                      </a:r>
                      <a:r>
                        <a:rPr lang="ru-RU" sz="1000" baseline="0" dirty="0" smtClean="0"/>
                        <a:t>статистики, эталоны), </a:t>
                      </a:r>
                      <a:r>
                        <a:rPr lang="ru-RU" sz="1000" dirty="0" smtClean="0"/>
                        <a:t>Период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000" dirty="0" smtClean="0"/>
                        <a:t>Гранулярность (по дням, по календ. неделям, по месяцам, всего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hlinkClick r:id="rId10"/>
                        </a:rPr>
                        <a:t>http://www.adriver.ru/products/agency/upload-base/</a:t>
                      </a:r>
                      <a:endParaRPr lang="ru-RU" sz="900" dirty="0" smtClean="0"/>
                    </a:p>
                    <a:p>
                      <a:pPr algn="l"/>
                      <a:endParaRPr lang="ru-RU" sz="900" dirty="0"/>
                    </a:p>
                  </a:txBody>
                  <a:tcPr anchor="ctr"/>
                </a:tc>
              </a:tr>
              <a:tr h="30034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Отчет по качеству трафика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ru-RU" sz="1200" dirty="0" smtClean="0"/>
                        <a:t>Оценка</a:t>
                      </a:r>
                      <a:r>
                        <a:rPr lang="ru-RU" sz="1200" baseline="0" dirty="0" smtClean="0"/>
                        <a:t> качества трафика (три уровня)</a:t>
                      </a:r>
                    </a:p>
                    <a:p>
                      <a:pPr marL="0" indent="0" algn="l">
                        <a:buFont typeface="Arial"/>
                        <a:buNone/>
                      </a:pPr>
                      <a:r>
                        <a:rPr lang="ru-RU" sz="1200" b="1" baseline="0" dirty="0" smtClean="0"/>
                        <a:t>Отчет по качеству аудитории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hlinkClick r:id="rId11"/>
                        </a:rPr>
                        <a:t>http://www.adriver.ru/products/agency/reporting-extra/2/</a:t>
                      </a:r>
                      <a:endParaRPr lang="en-US" sz="900" dirty="0" smtClean="0"/>
                    </a:p>
                    <a:p>
                      <a:pPr algn="l"/>
                      <a:endParaRPr lang="ru-RU" sz="900" dirty="0"/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Отчеты</a:t>
                      </a:r>
                      <a:r>
                        <a:rPr lang="ru-RU" sz="1200" b="1" baseline="0" dirty="0" smtClean="0"/>
                        <a:t> синхронизаций с исследователями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ru-RU" sz="1200" dirty="0" smtClean="0"/>
                        <a:t>В </a:t>
                      </a:r>
                      <a:r>
                        <a:rPr lang="en-US" sz="1200" dirty="0" smtClean="0"/>
                        <a:t>Tiburon,</a:t>
                      </a:r>
                      <a:r>
                        <a:rPr lang="en-US" sz="1200" baseline="0" dirty="0" smtClean="0"/>
                        <a:t> OMI.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Для </a:t>
                      </a:r>
                      <a:r>
                        <a:rPr lang="ru-RU" sz="1200" dirty="0" err="1" smtClean="0"/>
                        <a:t>постопросов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брендлифта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hlinkClick r:id="rId12"/>
                        </a:rPr>
                        <a:t>http://www.adriver.ru/products/agency/sync/</a:t>
                      </a:r>
                      <a:endParaRPr lang="ru-RU" sz="900" dirty="0"/>
                    </a:p>
                  </a:txBody>
                  <a:tcPr anchor="ctr"/>
                </a:tc>
              </a:tr>
              <a:tr h="34098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Выгрузка аудитории</a:t>
                      </a:r>
                      <a:r>
                        <a:rPr lang="ru-RU" sz="1200" b="1" baseline="0" dirty="0" smtClean="0"/>
                        <a:t> в другие системы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ru-RU" sz="1200" dirty="0" smtClean="0"/>
                        <a:t>В </a:t>
                      </a:r>
                      <a:r>
                        <a:rPr lang="en-US" sz="1200" dirty="0" smtClean="0"/>
                        <a:t>DoubleClick Bid Manager</a:t>
                      </a:r>
                      <a:r>
                        <a:rPr lang="ru-RU" sz="1200" dirty="0" smtClean="0"/>
                        <a:t>, </a:t>
                      </a:r>
                      <a:r>
                        <a:rPr lang="en-US" sz="1200" dirty="0" err="1" smtClean="0"/>
                        <a:t>myTarget</a:t>
                      </a:r>
                      <a:r>
                        <a:rPr lang="ru-RU" sz="1200" dirty="0" smtClean="0"/>
                        <a:t> для </a:t>
                      </a:r>
                      <a:r>
                        <a:rPr lang="ru-RU" sz="1200" dirty="0" err="1" smtClean="0"/>
                        <a:t>ремаркетинов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hlinkClick r:id="rId13"/>
                        </a:rPr>
                        <a:t>http://www.adriver.ru/products/agency/export/</a:t>
                      </a:r>
                      <a:endParaRPr lang="ru-RU" sz="900" dirty="0"/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Оперативный</a:t>
                      </a:r>
                      <a:r>
                        <a:rPr lang="ru-RU" sz="1200" b="1" baseline="0" dirty="0" smtClean="0"/>
                        <a:t> отчет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Показы, клики, охваты, частоты, аудитория, устройства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dirty="0"/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VPAID-</a:t>
                      </a:r>
                      <a:r>
                        <a:rPr lang="ru-RU" sz="1200" b="1" dirty="0" smtClean="0"/>
                        <a:t>отчет</a:t>
                      </a:r>
                      <a:r>
                        <a:rPr lang="ru-RU" sz="1200" b="1" baseline="0" dirty="0" smtClean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1200" dirty="0" smtClean="0"/>
                        <a:t>VAST+  </a:t>
                      </a:r>
                      <a:r>
                        <a:rPr lang="ru-RU" sz="1200" dirty="0" smtClean="0"/>
                        <a:t>время,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err="1" smtClean="0"/>
                        <a:t>viewability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ru-RU" sz="1200" baseline="0" dirty="0" smtClean="0"/>
                        <a:t>наведения, размер плейера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dirty="0"/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/>
                        <a:t>Бенчмарки</a:t>
                      </a:r>
                      <a:r>
                        <a:rPr lang="ru-RU" sz="1200" b="0" baseline="0" dirty="0" smtClean="0"/>
                        <a:t> по отраслям (скоро возобновим)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1200" dirty="0" smtClean="0"/>
                        <a:t>CTR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по отраслям по форматам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54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Метрики</a:t>
            </a:r>
            <a:r>
              <a:rPr lang="en-US" b="1" dirty="0"/>
              <a:t> </a:t>
            </a:r>
            <a:r>
              <a:rPr lang="en-US" b="1" dirty="0" err="1"/>
              <a:t>AdRiver</a:t>
            </a:r>
            <a:endParaRPr lang="en-US" b="1" dirty="0"/>
          </a:p>
        </p:txBody>
      </p:sp>
      <p:graphicFrame>
        <p:nvGraphicFramePr>
          <p:cNvPr id="4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15016"/>
              </p:ext>
            </p:extLst>
          </p:nvPr>
        </p:nvGraphicFramePr>
        <p:xfrm>
          <a:off x="317501" y="857254"/>
          <a:ext cx="11429999" cy="536447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37099"/>
                <a:gridCol w="2324100"/>
                <a:gridCol w="4368800"/>
              </a:tblGrid>
              <a:tr h="909145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Медиа (обычные баннеры, </a:t>
                      </a:r>
                      <a:r>
                        <a:rPr lang="en-US" sz="1600" b="0" dirty="0" smtClean="0"/>
                        <a:t>PR,</a:t>
                      </a:r>
                      <a:r>
                        <a:rPr lang="ru-RU" sz="1600" b="0" dirty="0" smtClean="0"/>
                        <a:t> спецпроекты</a:t>
                      </a:r>
                      <a:r>
                        <a:rPr lang="ru-RU" sz="1600" b="0" baseline="0" dirty="0" smtClean="0"/>
                        <a:t>, </a:t>
                      </a:r>
                      <a:r>
                        <a:rPr lang="ru-RU" sz="1600" b="0" dirty="0" smtClean="0"/>
                        <a:t>интерактивные баннеры, баннеры в мобильном  вебе, приложения, </a:t>
                      </a:r>
                      <a:r>
                        <a:rPr lang="ru-RU" sz="1600" b="0" dirty="0" err="1" smtClean="0"/>
                        <a:t>видеореклама</a:t>
                      </a:r>
                      <a:r>
                        <a:rPr lang="en-US" sz="1600" b="0" dirty="0" smtClean="0"/>
                        <a:t>,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ru-RU" sz="1600" b="0" baseline="0" dirty="0" err="1" smtClean="0"/>
                        <a:t>программатик</a:t>
                      </a:r>
                      <a:r>
                        <a:rPr lang="ru-RU" sz="1600" b="0" dirty="0" smtClean="0"/>
                        <a:t>)</a:t>
                      </a:r>
                      <a:r>
                        <a:rPr lang="ru-RU" sz="1600" dirty="0" smtClean="0"/>
                        <a:t>	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Контекст</a:t>
                      </a:r>
                      <a:endParaRPr lang="ru-RU" sz="1600" b="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 smtClean="0"/>
                        <a:t>Посткампейн</a:t>
                      </a:r>
                      <a:r>
                        <a:rPr lang="ru-RU" sz="1600" b="0" dirty="0" smtClean="0"/>
                        <a:t>: </a:t>
                      </a:r>
                    </a:p>
                    <a:p>
                      <a:r>
                        <a:rPr lang="ru-RU" sz="1600" b="0" dirty="0" err="1" smtClean="0"/>
                        <a:t>постклик</a:t>
                      </a:r>
                      <a:r>
                        <a:rPr lang="ru-RU" sz="1600" b="0" dirty="0" smtClean="0"/>
                        <a:t> и </a:t>
                      </a:r>
                      <a:r>
                        <a:rPr lang="ru-RU" sz="1600" b="0" dirty="0" err="1" smtClean="0"/>
                        <a:t>поствью</a:t>
                      </a:r>
                      <a:r>
                        <a:rPr lang="ru-RU" sz="1600" b="0" dirty="0" smtClean="0"/>
                        <a:t> для сайта рекламодателя</a:t>
                      </a:r>
                      <a:r>
                        <a:rPr lang="ru-RU" sz="1600" b="0" baseline="0" dirty="0" smtClean="0"/>
                        <a:t> (</a:t>
                      </a:r>
                      <a:r>
                        <a:rPr lang="ru-RU" sz="1600" b="0" dirty="0" err="1" smtClean="0"/>
                        <a:t>трекерного</a:t>
                      </a:r>
                      <a:r>
                        <a:rPr lang="ru-RU" sz="1600" b="0" dirty="0" smtClean="0"/>
                        <a:t> сайта/приложения/спецпроекта)</a:t>
                      </a:r>
                      <a:endParaRPr lang="ru-RU" sz="1600" b="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</a:tr>
              <a:tr h="3833150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Показы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Клики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Охват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Уникальные клики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Частотное распределение (показы, события)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Эксклюзивная аудитория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Пересечение аудитории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Повторные показы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Средняя частота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CTR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CTRU (уникальный CTR)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События </a:t>
                      </a:r>
                      <a:r>
                        <a:rPr lang="ru-RU" sz="1200" dirty="0" err="1" smtClean="0"/>
                        <a:t>интерактива</a:t>
                      </a:r>
                      <a:r>
                        <a:rPr lang="ru-RU" sz="1200" dirty="0" smtClean="0"/>
                        <a:t> баннера/ видео события Показы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События </a:t>
                      </a:r>
                      <a:r>
                        <a:rPr lang="ru-RU" sz="1200" dirty="0" err="1" smtClean="0"/>
                        <a:t>интерактива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баннера/ видео события Клики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События </a:t>
                      </a:r>
                      <a:r>
                        <a:rPr lang="ru-RU" sz="1200" dirty="0" err="1" smtClean="0"/>
                        <a:t>интерактива</a:t>
                      </a:r>
                      <a:r>
                        <a:rPr lang="ru-RU" sz="1200" dirty="0" smtClean="0"/>
                        <a:t> баннера/ видео события Охват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События </a:t>
                      </a:r>
                      <a:r>
                        <a:rPr lang="ru-RU" sz="1200" dirty="0" err="1" smtClean="0"/>
                        <a:t>интерактива</a:t>
                      </a:r>
                      <a:r>
                        <a:rPr lang="ru-RU" sz="1200" dirty="0" smtClean="0"/>
                        <a:t> баннера / видео события </a:t>
                      </a:r>
                      <a:r>
                        <a:rPr lang="ru-RU" sz="1200" dirty="0" err="1" smtClean="0"/>
                        <a:t>Уник.клики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err="1" smtClean="0"/>
                        <a:t>Viewability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(для площадок под управлением </a:t>
                      </a:r>
                      <a:r>
                        <a:rPr lang="en-US" sz="1200" baseline="0" dirty="0" err="1" smtClean="0"/>
                        <a:t>AdRiver</a:t>
                      </a:r>
                      <a:r>
                        <a:rPr lang="en-US" sz="1200" baseline="0" dirty="0" smtClean="0"/>
                        <a:t>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aseline="0" dirty="0" smtClean="0"/>
                        <a:t>Наведения на баннеры (для площадок под </a:t>
                      </a:r>
                      <a:r>
                        <a:rPr lang="ru-RU" sz="1200" baseline="0" dirty="0" err="1" smtClean="0"/>
                        <a:t>упр</a:t>
                      </a:r>
                      <a:r>
                        <a:rPr lang="ru-RU" sz="1200" baseline="0" dirty="0" smtClean="0"/>
                        <a:t>-ем </a:t>
                      </a:r>
                      <a:r>
                        <a:rPr lang="en-US" sz="1200" baseline="0" dirty="0" err="1" smtClean="0"/>
                        <a:t>AdRiver</a:t>
                      </a:r>
                      <a:r>
                        <a:rPr lang="en-US" sz="1200" baseline="0" dirty="0" smtClean="0"/>
                        <a:t>)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err="1" smtClean="0"/>
                        <a:t>МЕТАданные</a:t>
                      </a:r>
                      <a:r>
                        <a:rPr lang="ru-RU" sz="1200" dirty="0" smtClean="0"/>
                        <a:t> из </a:t>
                      </a:r>
                      <a:r>
                        <a:rPr lang="ru-RU" sz="1200" dirty="0" err="1" smtClean="0"/>
                        <a:t>медиапланов</a:t>
                      </a:r>
                      <a:r>
                        <a:rPr lang="ru-RU" sz="1200" dirty="0" smtClean="0"/>
                        <a:t> (бренд, название размещения, формат, тип </a:t>
                      </a:r>
                      <a:r>
                        <a:rPr lang="ru-RU" sz="1200" dirty="0" err="1" smtClean="0"/>
                        <a:t>открутки</a:t>
                      </a:r>
                      <a:r>
                        <a:rPr lang="ru-RU" sz="1200" dirty="0" smtClean="0"/>
                        <a:t>, объемы размещения и пр.)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Оценка качества трафика (</a:t>
                      </a:r>
                      <a:r>
                        <a:rPr lang="ru-RU" sz="1200" dirty="0" err="1" smtClean="0"/>
                        <a:t>антинакрутка</a:t>
                      </a:r>
                      <a:r>
                        <a:rPr lang="en-US" sz="1200" dirty="0" smtClean="0"/>
                        <a:t>, </a:t>
                      </a:r>
                      <a:r>
                        <a:rPr lang="ru-RU" sz="1200" dirty="0" smtClean="0"/>
                        <a:t>ошибки,</a:t>
                      </a:r>
                      <a:r>
                        <a:rPr lang="ru-RU" sz="1200" baseline="0" dirty="0" smtClean="0"/>
                        <a:t> двойные клики</a:t>
                      </a:r>
                      <a:r>
                        <a:rPr lang="ru-RU" sz="1200" dirty="0" smtClean="0"/>
                        <a:t>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Пол, возраст, интересы аудитория по показам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Пол, возраст, интересы аудитория по кликам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География  по странам, городам, их комбинации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Клики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Уникальные клики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Оценка качества трафика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Пол, возраст, интересы аудитория по кликам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География  по странам, городам, их комбинации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Сайт Показы страниц и их групп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Сайт Уникальные показы страниц и их групп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Привлечено посетителей на сайт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всего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Привлечено посетителей совершивших клик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Привлечено посетителей видевших рекламу и пришедших на сайт самостоятельно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Привлечено посетителей только по клику (контекст)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Коэффициент прохождения посетителей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Процент не дошедших посетителей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Взвешенныйкоэффициент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интереса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iКИ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Средняя глубина просмотра сайта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Видели хотя бы две зоны сайта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(в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Google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Analytics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это показатель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отказов)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12. Вернулись хотя бы один раз на сайт в разные дни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13. Среднее количество возвратов для вернувшихся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14. Пол, возраст, интересы аудитория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посетителей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53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До клика и вместо клика: </a:t>
            </a:r>
            <a:r>
              <a:rPr lang="en-US" b="1" dirty="0" err="1" smtClean="0"/>
              <a:t>viewabiliy</a:t>
            </a:r>
            <a:r>
              <a:rPr lang="en-US" b="1" dirty="0" smtClean="0"/>
              <a:t>, </a:t>
            </a:r>
            <a:r>
              <a:rPr lang="ru-RU" b="1" dirty="0" smtClean="0"/>
              <a:t>наведения, </a:t>
            </a:r>
            <a:r>
              <a:rPr lang="ru-RU" b="1" dirty="0" err="1" smtClean="0"/>
              <a:t>поствью</a:t>
            </a:r>
            <a:endParaRPr lang="en-US" b="1" dirty="0"/>
          </a:p>
        </p:txBody>
      </p:sp>
      <p:grpSp>
        <p:nvGrpSpPr>
          <p:cNvPr id="51" name="Группа 50"/>
          <p:cNvGrpSpPr/>
          <p:nvPr/>
        </p:nvGrpSpPr>
        <p:grpSpPr>
          <a:xfrm>
            <a:off x="7923667" y="3357735"/>
            <a:ext cx="1795244" cy="806519"/>
            <a:chOff x="7923667" y="3357735"/>
            <a:chExt cx="1795244" cy="806519"/>
          </a:xfrm>
        </p:grpSpPr>
        <p:sp>
          <p:nvSpPr>
            <p:cNvPr id="19" name="Прямоугольник 71"/>
            <p:cNvSpPr/>
            <p:nvPr/>
          </p:nvSpPr>
          <p:spPr>
            <a:xfrm flipH="1">
              <a:off x="8190415" y="3710660"/>
              <a:ext cx="612000" cy="19288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73"/>
            <p:cNvSpPr/>
            <p:nvPr/>
          </p:nvSpPr>
          <p:spPr>
            <a:xfrm flipH="1">
              <a:off x="8951065" y="3822621"/>
              <a:ext cx="612000" cy="779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21" name="Текст 5"/>
            <p:cNvSpPr txBox="1">
              <a:spLocks/>
            </p:cNvSpPr>
            <p:nvPr/>
          </p:nvSpPr>
          <p:spPr>
            <a:xfrm>
              <a:off x="8058411" y="3990464"/>
              <a:ext cx="917104" cy="173790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ctr">
                <a:lnSpc>
                  <a:spcPct val="100000"/>
                </a:lnSpc>
              </a:pPr>
              <a:r>
                <a:rPr lang="en-US" sz="1200" smtClean="0"/>
                <a:t>Postview</a:t>
              </a:r>
              <a:endParaRPr lang="ru-RU" sz="1200" dirty="0">
                <a:latin typeface="Calibri" panose="020F0502020204030204" pitchFamily="34" charset="0"/>
              </a:endParaRPr>
            </a:p>
          </p:txBody>
        </p:sp>
        <p:sp>
          <p:nvSpPr>
            <p:cNvPr id="22" name="Текст 5"/>
            <p:cNvSpPr txBox="1">
              <a:spLocks/>
            </p:cNvSpPr>
            <p:nvPr/>
          </p:nvSpPr>
          <p:spPr>
            <a:xfrm>
              <a:off x="8801807" y="3987913"/>
              <a:ext cx="917104" cy="173790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ctr">
                <a:lnSpc>
                  <a:spcPct val="100000"/>
                </a:lnSpc>
              </a:pPr>
              <a:r>
                <a:rPr lang="en-US" sz="1200" smtClean="0"/>
                <a:t>Postclick</a:t>
              </a:r>
              <a:endParaRPr lang="ru-RU" sz="1200" dirty="0">
                <a:latin typeface="Calibri" panose="020F0502020204030204" pitchFamily="34" charset="0"/>
              </a:endParaRPr>
            </a:p>
          </p:txBody>
        </p:sp>
        <p:sp>
          <p:nvSpPr>
            <p:cNvPr id="23" name="Текст 5"/>
            <p:cNvSpPr txBox="1">
              <a:spLocks/>
            </p:cNvSpPr>
            <p:nvPr/>
          </p:nvSpPr>
          <p:spPr>
            <a:xfrm>
              <a:off x="7923667" y="3357735"/>
              <a:ext cx="834392" cy="172654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en-US" sz="1100" b="1" dirty="0" smtClean="0"/>
                <a:t>2 045</a:t>
              </a:r>
              <a:endParaRPr lang="ru-RU" sz="11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Текст 5"/>
            <p:cNvSpPr txBox="1">
              <a:spLocks/>
            </p:cNvSpPr>
            <p:nvPr/>
          </p:nvSpPr>
          <p:spPr>
            <a:xfrm>
              <a:off x="8581795" y="3367260"/>
              <a:ext cx="834392" cy="172654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en-US" sz="1100" smtClean="0"/>
                <a:t>444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54667" y="1705233"/>
            <a:ext cx="2995414" cy="2443789"/>
            <a:chOff x="254667" y="1705233"/>
            <a:chExt cx="2995414" cy="2443789"/>
          </a:xfrm>
        </p:grpSpPr>
        <p:sp>
          <p:nvSpPr>
            <p:cNvPr id="4" name="Прямоугольник 20"/>
            <p:cNvSpPr/>
            <p:nvPr/>
          </p:nvSpPr>
          <p:spPr>
            <a:xfrm flipH="1">
              <a:off x="1220483" y="1920639"/>
              <a:ext cx="612000" cy="198725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" name="Текст 5"/>
            <p:cNvSpPr txBox="1">
              <a:spLocks/>
            </p:cNvSpPr>
            <p:nvPr/>
          </p:nvSpPr>
          <p:spPr>
            <a:xfrm>
              <a:off x="254667" y="1705233"/>
              <a:ext cx="1577816" cy="164108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smtClean="0"/>
                <a:t>566 926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Текст 5"/>
            <p:cNvSpPr txBox="1">
              <a:spLocks/>
            </p:cNvSpPr>
            <p:nvPr/>
          </p:nvSpPr>
          <p:spPr>
            <a:xfrm>
              <a:off x="342408" y="3988684"/>
              <a:ext cx="2907673" cy="160338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ctr">
                <a:lnSpc>
                  <a:spcPct val="100000"/>
                </a:lnSpc>
              </a:pPr>
              <a:r>
                <a:rPr lang="ru-RU" sz="1200" smtClean="0"/>
                <a:t>Вызовы кода</a:t>
              </a:r>
              <a:endParaRPr lang="ru-RU" sz="1200" dirty="0">
                <a:latin typeface="Calibri" panose="020F0502020204030204" pitchFamily="34" charset="0"/>
              </a:endParaRPr>
            </a:p>
          </p:txBody>
        </p:sp>
        <p:sp>
          <p:nvSpPr>
            <p:cNvPr id="25" name="Прямоугольник 85"/>
            <p:cNvSpPr/>
            <p:nvPr/>
          </p:nvSpPr>
          <p:spPr>
            <a:xfrm flipH="1">
              <a:off x="1824719" y="2980320"/>
              <a:ext cx="612000" cy="92757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32" name="Текст 5"/>
            <p:cNvSpPr txBox="1">
              <a:spLocks/>
            </p:cNvSpPr>
            <p:nvPr/>
          </p:nvSpPr>
          <p:spPr>
            <a:xfrm>
              <a:off x="893699" y="2741650"/>
              <a:ext cx="1577816" cy="164108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smtClean="0"/>
                <a:t>115 176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5" name="Прямоугольник 55"/>
          <p:cNvSpPr/>
          <p:nvPr/>
        </p:nvSpPr>
        <p:spPr>
          <a:xfrm flipH="1">
            <a:off x="1210645" y="4547811"/>
            <a:ext cx="417635" cy="16440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56"/>
          <p:cNvSpPr/>
          <p:nvPr/>
        </p:nvSpPr>
        <p:spPr>
          <a:xfrm flipH="1">
            <a:off x="1210649" y="4886674"/>
            <a:ext cx="417633" cy="1654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627657" y="4392877"/>
            <a:ext cx="2030819" cy="3282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Неуникальные события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42417" y="4758313"/>
            <a:ext cx="2030819" cy="3282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Уникальные события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665637" y="1555531"/>
            <a:ext cx="3025186" cy="2593491"/>
            <a:chOff x="1665637" y="1555531"/>
            <a:chExt cx="3025186" cy="2593491"/>
          </a:xfrm>
        </p:grpSpPr>
        <p:sp>
          <p:nvSpPr>
            <p:cNvPr id="6" name="Текст 5"/>
            <p:cNvSpPr txBox="1">
              <a:spLocks/>
            </p:cNvSpPr>
            <p:nvPr/>
          </p:nvSpPr>
          <p:spPr>
            <a:xfrm>
              <a:off x="1665637" y="1772262"/>
              <a:ext cx="1577816" cy="164108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smtClean="0"/>
                <a:t>533 633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Текст 5"/>
            <p:cNvSpPr txBox="1">
              <a:spLocks/>
            </p:cNvSpPr>
            <p:nvPr/>
          </p:nvSpPr>
          <p:spPr>
            <a:xfrm>
              <a:off x="1783150" y="3988684"/>
              <a:ext cx="2907673" cy="160338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ctr">
                <a:lnSpc>
                  <a:spcPct val="100000"/>
                </a:lnSpc>
              </a:pPr>
              <a:r>
                <a:rPr lang="ru-RU" sz="1200" smtClean="0"/>
                <a:t>Баннер загрузился</a:t>
              </a:r>
              <a:endParaRPr lang="ru-RU" sz="1200" dirty="0">
                <a:latin typeface="Calibri" panose="020F0502020204030204" pitchFamily="34" charset="0"/>
              </a:endParaRPr>
            </a:p>
          </p:txBody>
        </p:sp>
        <p:sp>
          <p:nvSpPr>
            <p:cNvPr id="15" name="Прямоугольник 51"/>
            <p:cNvSpPr/>
            <p:nvPr/>
          </p:nvSpPr>
          <p:spPr>
            <a:xfrm flipH="1">
              <a:off x="2634731" y="1997480"/>
              <a:ext cx="612000" cy="191041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86"/>
            <p:cNvSpPr/>
            <p:nvPr/>
          </p:nvSpPr>
          <p:spPr>
            <a:xfrm flipH="1">
              <a:off x="3243453" y="3082835"/>
              <a:ext cx="612000" cy="82505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30" name="Текст 5"/>
            <p:cNvSpPr txBox="1">
              <a:spLocks/>
            </p:cNvSpPr>
            <p:nvPr/>
          </p:nvSpPr>
          <p:spPr>
            <a:xfrm>
              <a:off x="2293381" y="2884810"/>
              <a:ext cx="1577816" cy="164108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dirty="0" smtClean="0"/>
                <a:t>111 751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Текст 5"/>
            <p:cNvSpPr txBox="1">
              <a:spLocks/>
            </p:cNvSpPr>
            <p:nvPr/>
          </p:nvSpPr>
          <p:spPr>
            <a:xfrm>
              <a:off x="2305295" y="1555531"/>
              <a:ext cx="824096" cy="177869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b="1" dirty="0" smtClean="0"/>
                <a:t>94%</a:t>
              </a:r>
              <a:endParaRPr lang="ru-RU" sz="11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Текст 5"/>
            <p:cNvSpPr txBox="1">
              <a:spLocks/>
            </p:cNvSpPr>
            <p:nvPr/>
          </p:nvSpPr>
          <p:spPr>
            <a:xfrm>
              <a:off x="2923095" y="2671910"/>
              <a:ext cx="824096" cy="177869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b="1" smtClean="0"/>
                <a:t>97%</a:t>
              </a:r>
              <a:endParaRPr lang="ru-RU" sz="11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212541" y="1727543"/>
            <a:ext cx="2907673" cy="2421479"/>
            <a:chOff x="3212541" y="1727543"/>
            <a:chExt cx="2907673" cy="2421479"/>
          </a:xfrm>
        </p:grpSpPr>
        <p:sp>
          <p:nvSpPr>
            <p:cNvPr id="9" name="Текст 5"/>
            <p:cNvSpPr txBox="1">
              <a:spLocks/>
            </p:cNvSpPr>
            <p:nvPr/>
          </p:nvSpPr>
          <p:spPr>
            <a:xfrm>
              <a:off x="3212541" y="3988684"/>
              <a:ext cx="2907673" cy="160338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ctr">
                <a:lnSpc>
                  <a:spcPct val="100000"/>
                </a:lnSpc>
              </a:pPr>
              <a:r>
                <a:rPr lang="en-US" sz="1200" dirty="0" err="1" smtClean="0"/>
                <a:t>Viewability</a:t>
              </a:r>
              <a:endParaRPr lang="ru-RU" sz="1200" dirty="0">
                <a:latin typeface="Calibri" panose="020F0502020204030204" pitchFamily="34" charset="0"/>
              </a:endParaRPr>
            </a:p>
          </p:txBody>
        </p:sp>
        <p:sp>
          <p:nvSpPr>
            <p:cNvPr id="10" name="Текст 5"/>
            <p:cNvSpPr txBox="1">
              <a:spLocks/>
            </p:cNvSpPr>
            <p:nvPr/>
          </p:nvSpPr>
          <p:spPr>
            <a:xfrm>
              <a:off x="3871197" y="1911276"/>
              <a:ext cx="834392" cy="172654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smtClean="0"/>
                <a:t>510 632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Прямоугольник 53"/>
            <p:cNvSpPr/>
            <p:nvPr/>
          </p:nvSpPr>
          <p:spPr>
            <a:xfrm flipH="1">
              <a:off x="4046052" y="2115984"/>
              <a:ext cx="612000" cy="179190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87"/>
            <p:cNvSpPr/>
            <p:nvPr/>
          </p:nvSpPr>
          <p:spPr>
            <a:xfrm flipH="1">
              <a:off x="4662155" y="3195258"/>
              <a:ext cx="612000" cy="71262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31" name="Текст 5"/>
            <p:cNvSpPr txBox="1">
              <a:spLocks/>
            </p:cNvSpPr>
            <p:nvPr/>
          </p:nvSpPr>
          <p:spPr>
            <a:xfrm>
              <a:off x="3754779" y="3002362"/>
              <a:ext cx="1577816" cy="164108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smtClean="0"/>
                <a:t>101 135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Текст 5"/>
            <p:cNvSpPr txBox="1">
              <a:spLocks/>
            </p:cNvSpPr>
            <p:nvPr/>
          </p:nvSpPr>
          <p:spPr>
            <a:xfrm>
              <a:off x="3664895" y="1727543"/>
              <a:ext cx="824096" cy="177869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b="1" smtClean="0"/>
                <a:t>90%</a:t>
              </a:r>
              <a:endParaRPr lang="ru-RU" sz="11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Текст 5"/>
            <p:cNvSpPr txBox="1">
              <a:spLocks/>
            </p:cNvSpPr>
            <p:nvPr/>
          </p:nvSpPr>
          <p:spPr>
            <a:xfrm>
              <a:off x="4301272" y="2816290"/>
              <a:ext cx="824096" cy="177869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b="1" smtClean="0"/>
                <a:t>88%</a:t>
              </a:r>
              <a:endParaRPr lang="ru-RU" sz="11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426783" y="3321086"/>
            <a:ext cx="2273804" cy="865864"/>
            <a:chOff x="4426783" y="3321086"/>
            <a:chExt cx="2273804" cy="865864"/>
          </a:xfrm>
        </p:grpSpPr>
        <p:sp>
          <p:nvSpPr>
            <p:cNvPr id="11" name="Текст 5"/>
            <p:cNvSpPr txBox="1">
              <a:spLocks/>
            </p:cNvSpPr>
            <p:nvPr/>
          </p:nvSpPr>
          <p:spPr>
            <a:xfrm>
              <a:off x="5573815" y="3988684"/>
              <a:ext cx="1109029" cy="198266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ctr">
                <a:lnSpc>
                  <a:spcPct val="100000"/>
                </a:lnSpc>
              </a:pPr>
              <a:r>
                <a:rPr lang="ru-RU" sz="1200" smtClean="0"/>
                <a:t>Наведения</a:t>
              </a:r>
              <a:endParaRPr lang="ru-RU" sz="1200" dirty="0">
                <a:latin typeface="Calibri" panose="020F0502020204030204" pitchFamily="34" charset="0"/>
              </a:endParaRPr>
            </a:p>
          </p:txBody>
        </p:sp>
        <p:sp>
          <p:nvSpPr>
            <p:cNvPr id="12" name="Текст 5"/>
            <p:cNvSpPr txBox="1">
              <a:spLocks/>
            </p:cNvSpPr>
            <p:nvPr/>
          </p:nvSpPr>
          <p:spPr>
            <a:xfrm>
              <a:off x="4426783" y="3507882"/>
              <a:ext cx="1577816" cy="164108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smtClean="0"/>
                <a:t>25 195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Прямоугольник 54"/>
            <p:cNvSpPr/>
            <p:nvPr/>
          </p:nvSpPr>
          <p:spPr>
            <a:xfrm flipH="1">
              <a:off x="5458843" y="3715005"/>
              <a:ext cx="612000" cy="192885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88"/>
            <p:cNvSpPr/>
            <p:nvPr/>
          </p:nvSpPr>
          <p:spPr>
            <a:xfrm flipH="1">
              <a:off x="6070843" y="3777577"/>
              <a:ext cx="612000" cy="1303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33" name="Текст 5"/>
            <p:cNvSpPr txBox="1">
              <a:spLocks/>
            </p:cNvSpPr>
            <p:nvPr/>
          </p:nvSpPr>
          <p:spPr>
            <a:xfrm>
              <a:off x="5122771" y="3568803"/>
              <a:ext cx="1577816" cy="164108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smtClean="0"/>
                <a:t>11 652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Текст 5"/>
            <p:cNvSpPr txBox="1">
              <a:spLocks/>
            </p:cNvSpPr>
            <p:nvPr/>
          </p:nvSpPr>
          <p:spPr>
            <a:xfrm>
              <a:off x="4999272" y="3330375"/>
              <a:ext cx="824096" cy="177869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b="1" dirty="0" smtClean="0"/>
                <a:t>5%</a:t>
              </a:r>
              <a:endParaRPr lang="ru-RU" sz="11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Текст 5"/>
            <p:cNvSpPr txBox="1">
              <a:spLocks/>
            </p:cNvSpPr>
            <p:nvPr/>
          </p:nvSpPr>
          <p:spPr>
            <a:xfrm>
              <a:off x="5704092" y="3321086"/>
              <a:ext cx="824096" cy="177869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b="1" smtClean="0"/>
                <a:t>11.5%</a:t>
              </a:r>
              <a:endParaRPr lang="ru-RU" sz="11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716591" y="3105589"/>
            <a:ext cx="2325878" cy="1104947"/>
            <a:chOff x="5716591" y="3105589"/>
            <a:chExt cx="2325878" cy="1104947"/>
          </a:xfrm>
        </p:grpSpPr>
        <p:sp>
          <p:nvSpPr>
            <p:cNvPr id="13" name="Текст 5"/>
            <p:cNvSpPr txBox="1">
              <a:spLocks/>
            </p:cNvSpPr>
            <p:nvPr/>
          </p:nvSpPr>
          <p:spPr>
            <a:xfrm>
              <a:off x="7084597" y="3988684"/>
              <a:ext cx="651875" cy="221852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ctr">
                <a:lnSpc>
                  <a:spcPct val="100000"/>
                </a:lnSpc>
              </a:pPr>
              <a:r>
                <a:rPr lang="ru-RU" sz="1200" smtClean="0"/>
                <a:t>Клики</a:t>
              </a:r>
              <a:endParaRPr lang="ru-RU" sz="1200" dirty="0">
                <a:latin typeface="Calibri" panose="020F0502020204030204" pitchFamily="34" charset="0"/>
              </a:endParaRPr>
            </a:p>
          </p:txBody>
        </p:sp>
        <p:sp>
          <p:nvSpPr>
            <p:cNvPr id="14" name="Текст 5"/>
            <p:cNvSpPr txBox="1">
              <a:spLocks/>
            </p:cNvSpPr>
            <p:nvPr/>
          </p:nvSpPr>
          <p:spPr>
            <a:xfrm>
              <a:off x="5716591" y="3624946"/>
              <a:ext cx="1577816" cy="164108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smtClean="0"/>
                <a:t>525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Прямоугольник 61"/>
            <p:cNvSpPr/>
            <p:nvPr/>
          </p:nvSpPr>
          <p:spPr>
            <a:xfrm flipH="1">
              <a:off x="6818469" y="3846282"/>
              <a:ext cx="612000" cy="61609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89"/>
            <p:cNvSpPr/>
            <p:nvPr/>
          </p:nvSpPr>
          <p:spPr>
            <a:xfrm flipH="1">
              <a:off x="7430469" y="3846282"/>
              <a:ext cx="612000" cy="616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34" name="Текст 5"/>
            <p:cNvSpPr txBox="1">
              <a:spLocks/>
            </p:cNvSpPr>
            <p:nvPr/>
          </p:nvSpPr>
          <p:spPr>
            <a:xfrm>
              <a:off x="6280249" y="3630349"/>
              <a:ext cx="1577816" cy="164108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ru-RU" sz="110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466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Текст 5"/>
            <p:cNvSpPr txBox="1">
              <a:spLocks/>
            </p:cNvSpPr>
            <p:nvPr/>
          </p:nvSpPr>
          <p:spPr>
            <a:xfrm>
              <a:off x="6589751" y="3412281"/>
              <a:ext cx="824096" cy="177869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en-US" sz="1100" b="1" dirty="0" smtClean="0"/>
                <a:t>0.1</a:t>
              </a:r>
              <a:r>
                <a:rPr lang="ru-RU" sz="1100" b="1" dirty="0" smtClean="0"/>
                <a:t>%</a:t>
              </a:r>
              <a:endParaRPr lang="ru-RU" sz="11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Текст 5"/>
            <p:cNvSpPr txBox="1">
              <a:spLocks/>
            </p:cNvSpPr>
            <p:nvPr/>
          </p:nvSpPr>
          <p:spPr>
            <a:xfrm>
              <a:off x="7140741" y="3424205"/>
              <a:ext cx="824096" cy="177869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en-US" sz="1100" b="1" smtClean="0"/>
                <a:t>0.46</a:t>
              </a:r>
              <a:r>
                <a:rPr lang="ru-RU" sz="1100" b="1" smtClean="0"/>
                <a:t>%</a:t>
              </a:r>
              <a:endParaRPr lang="ru-RU" sz="11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Текст 5"/>
            <p:cNvSpPr txBox="1">
              <a:spLocks/>
            </p:cNvSpPr>
            <p:nvPr/>
          </p:nvSpPr>
          <p:spPr>
            <a:xfrm>
              <a:off x="6824545" y="3105589"/>
              <a:ext cx="824096" cy="177869"/>
            </a:xfrm>
            <a:prstGeom prst="rect">
              <a:avLst/>
            </a:prstGeom>
          </p:spPr>
          <p:txBody>
            <a:bodyPr lIns="68580" tIns="34290" rIns="68580" bIns="3429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>
                <a:lnSpc>
                  <a:spcPct val="100000"/>
                </a:lnSpc>
              </a:pPr>
              <a:r>
                <a:rPr lang="en-US" sz="1100" b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CTR</a:t>
              </a:r>
              <a:endParaRPr lang="ru-RU" sz="11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15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/>
              <a:t>Метрики </a:t>
            </a:r>
            <a:r>
              <a:rPr lang="ru-RU" b="1" dirty="0" err="1"/>
              <a:t>видеорекламы</a:t>
            </a:r>
            <a:endParaRPr lang="en-US" b="1" dirty="0"/>
          </a:p>
        </p:txBody>
      </p:sp>
      <p:graphicFrame>
        <p:nvGraphicFramePr>
          <p:cNvPr id="4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80389"/>
              </p:ext>
            </p:extLst>
          </p:nvPr>
        </p:nvGraphicFramePr>
        <p:xfrm>
          <a:off x="279400" y="857253"/>
          <a:ext cx="10250057" cy="320674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942304"/>
                <a:gridCol w="5307753"/>
              </a:tblGrid>
              <a:tr h="34617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Стандарт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/>
                        <a:t>VAST </a:t>
                      </a:r>
                      <a:r>
                        <a:rPr lang="ru-RU" sz="1600" baseline="0" dirty="0" smtClean="0"/>
                        <a:t>2.0, 3.0 Метрики в интерфейсе</a:t>
                      </a:r>
                      <a:r>
                        <a:rPr lang="ru-RU" sz="1600" dirty="0" smtClean="0"/>
                        <a:t>	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Метрики дополнительные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</a:tr>
              <a:tr h="2860568">
                <a:tc>
                  <a:txBody>
                    <a:bodyPr/>
                    <a:lstStyle/>
                    <a:p>
                      <a:r>
                        <a:rPr lang="ru-RU" sz="1200" b="0" u="sng" dirty="0" smtClean="0"/>
                        <a:t>Показы (</a:t>
                      </a:r>
                      <a:r>
                        <a:rPr lang="ru-RU" sz="1200" b="0" u="sng" dirty="0" err="1" smtClean="0"/>
                        <a:t>exp</a:t>
                      </a:r>
                      <a:r>
                        <a:rPr lang="ru-RU" sz="1200" b="0" u="sng" dirty="0" smtClean="0"/>
                        <a:t>)</a:t>
                      </a:r>
                    </a:p>
                    <a:p>
                      <a:r>
                        <a:rPr lang="ru-RU" sz="1200" b="0" u="sng" dirty="0" smtClean="0"/>
                        <a:t>Клики (</a:t>
                      </a:r>
                      <a:r>
                        <a:rPr lang="ru-RU" sz="1200" b="0" u="sng" dirty="0" err="1" smtClean="0"/>
                        <a:t>click</a:t>
                      </a:r>
                      <a:r>
                        <a:rPr lang="ru-RU" sz="1200" b="0" u="sng" dirty="0" smtClean="0"/>
                        <a:t>)</a:t>
                      </a:r>
                      <a:endParaRPr lang="en-US" sz="1200" b="0" u="sng" dirty="0" smtClean="0"/>
                    </a:p>
                    <a:p>
                      <a:r>
                        <a:rPr lang="ru-RU" sz="1200" b="0" u="sng" dirty="0" smtClean="0"/>
                        <a:t>События в интерфейсе системы (</a:t>
                      </a:r>
                      <a:r>
                        <a:rPr lang="ru-RU" sz="1200" b="0" u="sng" dirty="0" err="1" smtClean="0"/>
                        <a:t>subevent</a:t>
                      </a:r>
                      <a:r>
                        <a:rPr lang="ru-RU" sz="1200" b="0" u="sng" dirty="0" smtClean="0"/>
                        <a:t>):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200" b="0" dirty="0" err="1" smtClean="0"/>
                        <a:t>Impression</a:t>
                      </a:r>
                      <a:r>
                        <a:rPr lang="ru-RU" sz="1200" b="0" dirty="0" smtClean="0"/>
                        <a:t> Показ (начало просмотра видеоролика, событие генерируется в момент начала воспроизведения ролика после завершения его буферизации)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200" b="0" dirty="0" err="1" smtClean="0"/>
                        <a:t>CreativeView</a:t>
                      </a:r>
                      <a:r>
                        <a:rPr lang="ru-RU" sz="1200" b="0" dirty="0" smtClean="0"/>
                        <a:t> Открытие первого кадра ролика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200" b="0" dirty="0" err="1" smtClean="0"/>
                        <a:t>Start</a:t>
                      </a:r>
                      <a:r>
                        <a:rPr lang="ru-RU" sz="1200" b="0" dirty="0" smtClean="0"/>
                        <a:t> Полная загрузка ролика и начало просмотра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200" b="0" dirty="0" err="1" smtClean="0"/>
                        <a:t>Midpoint</a:t>
                      </a:r>
                      <a:r>
                        <a:rPr lang="ru-RU" sz="1200" b="0" dirty="0" smtClean="0"/>
                        <a:t> Середина рекламного ролика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200" b="0" dirty="0" err="1" smtClean="0"/>
                        <a:t>FirstQuartile</a:t>
                      </a:r>
                      <a:r>
                        <a:rPr lang="ru-RU" sz="1200" b="0" dirty="0" smtClean="0"/>
                        <a:t> Первая четверть рекламного ролика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200" b="0" dirty="0" err="1" smtClean="0"/>
                        <a:t>ThirdQuartile</a:t>
                      </a:r>
                      <a:r>
                        <a:rPr lang="ru-RU" sz="1200" b="0" dirty="0" smtClean="0"/>
                        <a:t> Третья четверть рекламного ролика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200" b="0" dirty="0" err="1" smtClean="0"/>
                        <a:t>Complete</a:t>
                      </a:r>
                      <a:r>
                        <a:rPr lang="ru-RU" sz="1200" b="0" dirty="0" smtClean="0"/>
                        <a:t> Окончание просмотра </a:t>
                      </a:r>
                      <a:r>
                        <a:rPr lang="ru-RU" sz="1200" b="0" dirty="0" err="1" smtClean="0"/>
                        <a:t>рекл.ролика</a:t>
                      </a:r>
                      <a:endParaRPr lang="ru-RU" sz="1200" b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200" b="0" dirty="0" err="1" smtClean="0"/>
                        <a:t>Mute</a:t>
                      </a:r>
                      <a:r>
                        <a:rPr lang="ru-RU" sz="1200" b="0" dirty="0" smtClean="0"/>
                        <a:t> Выключение звука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200" b="0" dirty="0" err="1" smtClean="0"/>
                        <a:t>Unmute</a:t>
                      </a:r>
                      <a:r>
                        <a:rPr lang="ru-RU" sz="1200" b="0" dirty="0" smtClean="0"/>
                        <a:t> Включение звука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200" b="0" dirty="0" err="1" smtClean="0"/>
                        <a:t>Pause</a:t>
                      </a:r>
                      <a:r>
                        <a:rPr lang="ru-RU" sz="1200" b="0" dirty="0" smtClean="0"/>
                        <a:t> Пауза</a:t>
                      </a:r>
                      <a:endParaRPr lang="ru-RU" sz="1200" b="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u="sng" dirty="0" smtClean="0">
                          <a:solidFill>
                            <a:schemeClr val="tx1"/>
                          </a:solidFill>
                        </a:rPr>
                        <a:t>События (</a:t>
                      </a:r>
                      <a:r>
                        <a:rPr lang="ru-RU" sz="1200" u="sng" dirty="0" err="1" smtClean="0">
                          <a:solidFill>
                            <a:schemeClr val="tx1"/>
                          </a:solidFill>
                        </a:rPr>
                        <a:t>subevent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11.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Rewind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Перемотка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12.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Resume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Продолжение рекламы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13.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Expand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Разворачивание рекламы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14.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Collapse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Сворачивание рекламы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15.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AcceptInvitation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Дополнительный креатив, который вызывается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 нажатию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16.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Close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Закрытие рекламы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Fullscreen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Разворачивание рекламы (VAST 3.0)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ExitFullscreen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Сворачивание рекламы (VAST 3.0)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Skip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Пропустить (VAST 3.0)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Progress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Продолжительность рекламы (VAST 3.0)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7500" y="4225262"/>
            <a:ext cx="10134600" cy="236988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en-US" sz="2800" b="1" dirty="0" smtClean="0"/>
              <a:t>VPAID</a:t>
            </a:r>
            <a:r>
              <a:rPr lang="ru-RU" sz="2800" b="1" dirty="0" smtClean="0"/>
              <a:t>-продукт</a:t>
            </a:r>
          </a:p>
          <a:p>
            <a:pPr algn="l"/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К</a:t>
            </a:r>
            <a:r>
              <a:rPr lang="ru-RU" sz="1200" dirty="0" smtClean="0"/>
              <a:t>онтейнер </a:t>
            </a:r>
            <a:r>
              <a:rPr lang="en-US" sz="1200" dirty="0" smtClean="0"/>
              <a:t>VPAID </a:t>
            </a:r>
            <a:r>
              <a:rPr lang="ru-RU" sz="1200" dirty="0" smtClean="0"/>
              <a:t>принимается на </a:t>
            </a:r>
            <a:r>
              <a:rPr lang="ru-RU" sz="1200" dirty="0" smtClean="0"/>
              <a:t>ведущих </a:t>
            </a:r>
            <a:r>
              <a:rPr lang="ru-RU" sz="1200" dirty="0" err="1" smtClean="0"/>
              <a:t>видеохостингах</a:t>
            </a:r>
            <a:r>
              <a:rPr lang="ru-RU" sz="1200" dirty="0" smtClean="0"/>
              <a:t> </a:t>
            </a:r>
            <a:r>
              <a:rPr lang="en-US" sz="1200" dirty="0">
                <a:hlinkClick r:id="rId2"/>
              </a:rPr>
              <a:t>http://www.adriver.ru/doc/ban/spec/spec_863.html#</a:t>
            </a:r>
            <a:r>
              <a:rPr lang="en-US" sz="1200" dirty="0" smtClean="0">
                <a:hlinkClick r:id="rId2"/>
              </a:rPr>
              <a:t>4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Хостинг VAST/VPAID/DAAST видео/аудио материалов до 10 МБ на серверах </a:t>
            </a:r>
            <a:r>
              <a:rPr lang="ru-RU" sz="1200" dirty="0" err="1" smtClean="0"/>
              <a:t>AdRiver</a:t>
            </a:r>
            <a:endParaRPr lang="en-US" sz="1200" dirty="0" smtClean="0"/>
          </a:p>
          <a:p>
            <a:pPr marL="228600" indent="-228600" algn="l">
              <a:buFont typeface="+mj-lt"/>
              <a:buAutoNum type="arabicPeriod"/>
            </a:pPr>
            <a:r>
              <a:rPr lang="ru-RU" sz="1200" dirty="0" smtClean="0"/>
              <a:t>Отчет </a:t>
            </a:r>
            <a:r>
              <a:rPr lang="en-US" sz="1200" dirty="0" smtClean="0"/>
              <a:t>VPAID</a:t>
            </a:r>
            <a:r>
              <a:rPr lang="ru-RU" sz="1200" dirty="0" smtClean="0"/>
              <a:t>: </a:t>
            </a:r>
            <a:r>
              <a:rPr lang="en-US" sz="1200" dirty="0" smtClean="0"/>
              <a:t>  </a:t>
            </a:r>
            <a:r>
              <a:rPr lang="ru-RU" sz="1200" dirty="0" smtClean="0"/>
              <a:t>все события </a:t>
            </a:r>
            <a:r>
              <a:rPr lang="en-US" sz="1200" dirty="0" smtClean="0"/>
              <a:t>VAST</a:t>
            </a:r>
            <a:r>
              <a:rPr lang="ru-RU" sz="1200" dirty="0" smtClean="0"/>
              <a:t> плюс </a:t>
            </a:r>
            <a:r>
              <a:rPr lang="en-US" sz="1200" dirty="0" smtClean="0"/>
              <a:t>VPAID </a:t>
            </a:r>
            <a:endParaRPr lang="ru-RU" sz="1200" dirty="0" smtClean="0"/>
          </a:p>
          <a:p>
            <a:r>
              <a:rPr lang="ru-RU" sz="1200" dirty="0" smtClean="0"/>
              <a:t>       Воронка </a:t>
            </a:r>
            <a:r>
              <a:rPr lang="ru-RU" sz="1200" dirty="0"/>
              <a:t>просмотров по показам, квартилям, наведениям</a:t>
            </a:r>
          </a:p>
          <a:p>
            <a:r>
              <a:rPr lang="ru-RU" sz="1200" dirty="0" smtClean="0"/>
              <a:t>       Время </a:t>
            </a:r>
            <a:r>
              <a:rPr lang="ru-RU" sz="1200" dirty="0"/>
              <a:t>просмотра: Общее время просмотра, Общее время курсора над баннером</a:t>
            </a:r>
          </a:p>
          <a:p>
            <a:r>
              <a:rPr lang="ru-RU" sz="1200" dirty="0" smtClean="0"/>
              <a:t>       Время </a:t>
            </a:r>
            <a:r>
              <a:rPr lang="ru-RU" sz="1200" dirty="0"/>
              <a:t>по секундам: Средняя громкость, Средний процент видимости, Вкладка в фокусе</a:t>
            </a:r>
          </a:p>
          <a:p>
            <a:r>
              <a:rPr lang="ru-RU" sz="1200" dirty="0" smtClean="0"/>
              <a:t>       Размер </a:t>
            </a:r>
            <a:r>
              <a:rPr lang="ru-RU" sz="1200" dirty="0" err="1"/>
              <a:t>плейра</a:t>
            </a:r>
            <a:r>
              <a:rPr lang="ru-RU" sz="1200" dirty="0"/>
              <a:t>: 	Доля трафика, Вкладка в фокусе, </a:t>
            </a:r>
            <a:r>
              <a:rPr lang="ru-RU" sz="1200" dirty="0" err="1"/>
              <a:t>Viewability</a:t>
            </a:r>
            <a:endParaRPr lang="ru-RU" sz="1200" dirty="0"/>
          </a:p>
          <a:p>
            <a:r>
              <a:rPr lang="ru-RU" sz="1200" dirty="0" smtClean="0"/>
              <a:t>       Площадка</a:t>
            </a:r>
            <a:r>
              <a:rPr lang="ru-RU" sz="1200" dirty="0"/>
              <a:t>/формат по размерам плейера</a:t>
            </a:r>
          </a:p>
          <a:p>
            <a:r>
              <a:rPr lang="ru-RU" sz="1200" dirty="0" smtClean="0"/>
              <a:t>       </a:t>
            </a:r>
            <a:r>
              <a:rPr lang="ru-RU" sz="1200" dirty="0" err="1" smtClean="0"/>
              <a:t>Viewability</a:t>
            </a:r>
            <a:r>
              <a:rPr lang="ru-RU" sz="1200" dirty="0"/>
              <a:t>: Вкладка в фокусе, Средний </a:t>
            </a:r>
            <a:r>
              <a:rPr lang="ru-RU" sz="1200" dirty="0" err="1"/>
              <a:t>viewability</a:t>
            </a:r>
            <a:r>
              <a:rPr lang="ru-RU" sz="1200" dirty="0"/>
              <a:t>, </a:t>
            </a:r>
            <a:r>
              <a:rPr lang="ru-RU" sz="1200" dirty="0" err="1"/>
              <a:t>Viewable</a:t>
            </a:r>
            <a:r>
              <a:rPr lang="ru-RU" sz="1200" dirty="0"/>
              <a:t>, </a:t>
            </a:r>
            <a:r>
              <a:rPr lang="ru-RU" sz="1200" dirty="0" err="1"/>
              <a:t>Unviewable</a:t>
            </a:r>
            <a:r>
              <a:rPr lang="ru-RU" sz="1200" dirty="0"/>
              <a:t>, </a:t>
            </a:r>
            <a:r>
              <a:rPr lang="ru-RU" sz="1200" dirty="0" err="1"/>
              <a:t>Unmeasurable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37678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Отчет по </a:t>
            </a:r>
            <a:r>
              <a:rPr lang="ru-RU" b="1" dirty="0" err="1" smtClean="0"/>
              <a:t>видеокампании</a:t>
            </a:r>
            <a:endParaRPr lang="en-US" b="1" dirty="0"/>
          </a:p>
        </p:txBody>
      </p:sp>
      <p:pic>
        <p:nvPicPr>
          <p:cNvPr id="2" name="Изображение 1" descr="Снимок экрана 2016-03-16 в 12.32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825500"/>
            <a:ext cx="11074400" cy="2819400"/>
          </a:xfrm>
          <a:prstGeom prst="rect">
            <a:avLst/>
          </a:prstGeom>
        </p:spPr>
      </p:pic>
      <p:pic>
        <p:nvPicPr>
          <p:cNvPr id="5" name="Изображение 4" descr="Снимок экрана 2016-03-16 в 12.33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568700"/>
            <a:ext cx="7480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7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277" y="5219700"/>
            <a:ext cx="1788409" cy="17112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/>
              <a:t>Для мобильного </a:t>
            </a:r>
            <a:r>
              <a:rPr lang="ru-RU" b="1" dirty="0" smtClean="0"/>
              <a:t>веба, отчет по мобильному трафику</a:t>
            </a:r>
            <a:endParaRPr lang="en-US" b="1" dirty="0"/>
          </a:p>
        </p:txBody>
      </p:sp>
      <p:graphicFrame>
        <p:nvGraphicFramePr>
          <p:cNvPr id="4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14187"/>
              </p:ext>
            </p:extLst>
          </p:nvPr>
        </p:nvGraphicFramePr>
        <p:xfrm>
          <a:off x="293255" y="1043132"/>
          <a:ext cx="2602345" cy="4275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602345"/>
              </a:tblGrid>
              <a:tr h="59102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Функциональности</a:t>
                      </a:r>
                      <a:r>
                        <a:rPr lang="ru-RU" sz="1600" dirty="0" smtClean="0"/>
                        <a:t>	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</a:tr>
              <a:tr h="366636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Статистика</a:t>
                      </a:r>
                      <a:endParaRPr lang="en-US" sz="1800" b="1" dirty="0" smtClean="0"/>
                    </a:p>
                    <a:p>
                      <a:r>
                        <a:rPr lang="ru-RU" sz="1400" b="0" dirty="0" smtClean="0"/>
                        <a:t>Полностью вся статистика </a:t>
                      </a:r>
                    </a:p>
                    <a:p>
                      <a:r>
                        <a:rPr lang="ru-RU" sz="1400" b="0" dirty="0" smtClean="0"/>
                        <a:t>как для обычных</a:t>
                      </a:r>
                      <a:r>
                        <a:rPr lang="ru-RU" sz="1400" b="0" baseline="0" dirty="0" smtClean="0"/>
                        <a:t> баннеров</a:t>
                      </a:r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800" b="1" baseline="0" dirty="0" err="1" smtClean="0"/>
                        <a:t>Таргетинги</a:t>
                      </a:r>
                      <a:r>
                        <a:rPr lang="ru-RU" sz="1800" b="0" baseline="0" dirty="0" smtClean="0"/>
                        <a:t> </a:t>
                      </a:r>
                    </a:p>
                    <a:p>
                      <a:r>
                        <a:rPr lang="ru-RU" sz="1400" b="0" baseline="0" dirty="0" smtClean="0"/>
                        <a:t>По операторам</a:t>
                      </a:r>
                    </a:p>
                    <a:p>
                      <a:r>
                        <a:rPr lang="ru-RU" sz="1400" b="0" baseline="0" dirty="0" smtClean="0"/>
                        <a:t>По производителям</a:t>
                      </a:r>
                    </a:p>
                    <a:p>
                      <a:r>
                        <a:rPr lang="ru-RU" sz="1400" b="0" baseline="0" dirty="0" smtClean="0"/>
                        <a:t>По разрешению экрана</a:t>
                      </a:r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800" b="1" baseline="0" dirty="0" smtClean="0"/>
                        <a:t>Форматы</a:t>
                      </a:r>
                    </a:p>
                    <a:p>
                      <a:r>
                        <a:rPr lang="ru-RU" sz="1400" b="0" baseline="0" dirty="0" smtClean="0"/>
                        <a:t>Все размерные (</a:t>
                      </a:r>
                      <a:r>
                        <a:rPr lang="en-US" sz="1400" b="0" baseline="0" dirty="0" smtClean="0"/>
                        <a:t>HTML5)</a:t>
                      </a:r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Баннеры адаптирующиеся под размер экрана</a:t>
                      </a:r>
                    </a:p>
                    <a:p>
                      <a:endParaRPr lang="ru-RU" sz="1000" b="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32" y="5402998"/>
            <a:ext cx="1166547" cy="1315302"/>
          </a:xfrm>
          <a:prstGeom prst="rect">
            <a:avLst/>
          </a:prstGeom>
        </p:spPr>
      </p:pic>
      <p:pic>
        <p:nvPicPr>
          <p:cNvPr id="2" name="Изображение 1" descr="Снимок экрана 2016-03-16 в 12.44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41400"/>
            <a:ext cx="10922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0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Удобные визуальные отчеты </a:t>
            </a:r>
          </a:p>
          <a:p>
            <a:r>
              <a:rPr lang="ru-RU" dirty="0"/>
              <a:t>д</a:t>
            </a:r>
            <a:r>
              <a:rPr lang="ru-RU" dirty="0" smtClean="0"/>
              <a:t>ля сравнения каналов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/>
              <a:t>Оценить коэффициент интереса </a:t>
            </a:r>
            <a:r>
              <a:rPr lang="ru-RU" b="1" dirty="0" err="1"/>
              <a:t>iКИ</a:t>
            </a:r>
            <a:endParaRPr lang="en-US" b="1" dirty="0"/>
          </a:p>
        </p:txBody>
      </p:sp>
      <p:sp>
        <p:nvSpPr>
          <p:cNvPr id="4" name="Прямоугольник 10"/>
          <p:cNvSpPr/>
          <p:nvPr/>
        </p:nvSpPr>
        <p:spPr>
          <a:xfrm>
            <a:off x="4925884" y="2067240"/>
            <a:ext cx="3227517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accent1"/>
                </a:solidFill>
              </a:rPr>
              <a:t>iКИ</a:t>
            </a:r>
            <a:r>
              <a:rPr lang="ru-RU" sz="2400" b="1" dirty="0">
                <a:solidFill>
                  <a:schemeClr val="accent1"/>
                </a:solidFill>
              </a:rPr>
              <a:t> (площадки)= </a:t>
            </a:r>
          </a:p>
        </p:txBody>
      </p:sp>
      <p:sp>
        <p:nvSpPr>
          <p:cNvPr id="5" name="Прямоугольник 11"/>
          <p:cNvSpPr/>
          <p:nvPr/>
        </p:nvSpPr>
        <p:spPr>
          <a:xfrm>
            <a:off x="4293417" y="2558302"/>
            <a:ext cx="4698193" cy="5847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</a:t>
            </a:r>
            <a:r>
              <a:rPr lang="ru-RU" sz="16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(посетители площадки на КТ * вес КТ))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посетителей с площадки всего</a:t>
            </a:r>
          </a:p>
        </p:txBody>
      </p:sp>
      <p:graphicFrame>
        <p:nvGraphicFramePr>
          <p:cNvPr id="6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07302"/>
              </p:ext>
            </p:extLst>
          </p:nvPr>
        </p:nvGraphicFramePr>
        <p:xfrm>
          <a:off x="604410" y="1172426"/>
          <a:ext cx="3263319" cy="4877401"/>
        </p:xfrm>
        <a:graphic>
          <a:graphicData uri="http://schemas.openxmlformats.org/drawingml/2006/table">
            <a:tbl>
              <a:tblPr/>
              <a:tblGrid>
                <a:gridCol w="2602564"/>
                <a:gridCol w="660755"/>
              </a:tblGrid>
              <a:tr h="828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Название контрольной точки сайта рекламодателя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Вес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Главная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Онлайн услуги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Акции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страницы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Выбор продукта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Уточнение характеристик продукта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Продукт-1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Продукт-4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Продукт-2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Продукт-3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Продукт-5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Самый модный Продукт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D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DC9"/>
                    </a:solidFill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Калькулятор продуктов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D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DC9"/>
                    </a:solidFill>
                  </a:tcPr>
                </a:tc>
              </a:tr>
              <a:tr h="28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Заявка заполнена. Спасибо!</a:t>
                      </a:r>
                    </a:p>
                  </a:txBody>
                  <a:tcPr marL="720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5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54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5"/>
          <p:cNvSpPr/>
          <p:nvPr/>
        </p:nvSpPr>
        <p:spPr>
          <a:xfrm>
            <a:off x="3780985" y="4015807"/>
            <a:ext cx="5238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Эффект на вложенный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рубль (площадки)=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15938" y="4847345"/>
            <a:ext cx="4698193" cy="5847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u="sng" dirty="0">
                <a:solidFill>
                  <a:srgbClr val="7F7F7F"/>
                </a:solidFill>
              </a:rPr>
              <a:t>(</a:t>
            </a:r>
            <a:r>
              <a:rPr lang="ru-RU" sz="1600" b="1" u="sng" dirty="0">
                <a:solidFill>
                  <a:srgbClr val="7F7F7F"/>
                </a:solidFill>
                <a:sym typeface="Symbol"/>
              </a:rPr>
              <a:t></a:t>
            </a:r>
            <a:r>
              <a:rPr lang="ru-RU" sz="1600" b="1" u="sng" dirty="0">
                <a:solidFill>
                  <a:srgbClr val="7F7F7F"/>
                </a:solidFill>
              </a:rPr>
              <a:t> (посетители площадки на КТ * вес КТ))</a:t>
            </a:r>
            <a:endParaRPr lang="ru-RU" sz="1600" b="1" dirty="0">
              <a:solidFill>
                <a:srgbClr val="7F7F7F"/>
              </a:solidFill>
            </a:endParaRPr>
          </a:p>
          <a:p>
            <a:r>
              <a:rPr lang="ru-RU" sz="1600" b="1" dirty="0">
                <a:solidFill>
                  <a:srgbClr val="7F7F7F"/>
                </a:solidFill>
              </a:rPr>
              <a:t>           </a:t>
            </a:r>
            <a:r>
              <a:rPr lang="ru-RU" sz="1600" b="1" dirty="0" smtClean="0">
                <a:solidFill>
                  <a:srgbClr val="7F7F7F"/>
                </a:solidFill>
              </a:rPr>
              <a:t>          бюджет площадки</a:t>
            </a:r>
            <a:endParaRPr lang="ru-RU" sz="16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>
                <a:cs typeface="Lucida Sans Unicode" pitchFamily="34" charset="0"/>
              </a:rPr>
              <a:t>Сырная диаграмма: коэффициент интереса </a:t>
            </a:r>
            <a:r>
              <a:rPr lang="en-US" b="1" dirty="0" err="1" smtClean="0">
                <a:cs typeface="Lucida Sans Unicode" pitchFamily="34" charset="0"/>
              </a:rPr>
              <a:t>i</a:t>
            </a:r>
            <a:r>
              <a:rPr lang="ru-RU" b="1" dirty="0" smtClean="0">
                <a:cs typeface="Lucida Sans Unicode" pitchFamily="34" charset="0"/>
              </a:rPr>
              <a:t>КИ</a:t>
            </a:r>
            <a:endParaRPr lang="en-US" b="1" dirty="0"/>
          </a:p>
        </p:txBody>
      </p:sp>
      <p:graphicFrame>
        <p:nvGraphicFramePr>
          <p:cNvPr id="4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192943"/>
              </p:ext>
            </p:extLst>
          </p:nvPr>
        </p:nvGraphicFramePr>
        <p:xfrm>
          <a:off x="434978" y="1028700"/>
          <a:ext cx="9944388" cy="465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Красно-зеленая сортировка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504" y="1507911"/>
            <a:ext cx="10008589" cy="3768362"/>
            <a:chOff x="359229" y="1334729"/>
            <a:chExt cx="7545065" cy="2168011"/>
          </a:xfrm>
        </p:grpSpPr>
        <p:sp>
          <p:nvSpPr>
            <p:cNvPr id="4" name="Прямоугольник 4"/>
            <p:cNvSpPr/>
            <p:nvPr/>
          </p:nvSpPr>
          <p:spPr>
            <a:xfrm>
              <a:off x="2226164" y="1334729"/>
              <a:ext cx="1135626" cy="427703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5"/>
            <p:cNvSpPr/>
            <p:nvPr/>
          </p:nvSpPr>
          <p:spPr>
            <a:xfrm>
              <a:off x="3361790" y="1334729"/>
              <a:ext cx="1135626" cy="427703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6"/>
            <p:cNvSpPr/>
            <p:nvPr/>
          </p:nvSpPr>
          <p:spPr>
            <a:xfrm>
              <a:off x="4497416" y="1334729"/>
              <a:ext cx="1135626" cy="427703"/>
            </a:xfrm>
            <a:prstGeom prst="rect">
              <a:avLst/>
            </a:prstGeom>
            <a:solidFill>
              <a:srgbClr val="81D58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7"/>
            <p:cNvSpPr/>
            <p:nvPr/>
          </p:nvSpPr>
          <p:spPr>
            <a:xfrm>
              <a:off x="5633042" y="1334729"/>
              <a:ext cx="1135626" cy="427703"/>
            </a:xfrm>
            <a:prstGeom prst="rect">
              <a:avLst/>
            </a:prstGeom>
            <a:solidFill>
              <a:srgbClr val="81D58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8"/>
            <p:cNvSpPr/>
            <p:nvPr/>
          </p:nvSpPr>
          <p:spPr>
            <a:xfrm>
              <a:off x="6768668" y="1334729"/>
              <a:ext cx="1135626" cy="427703"/>
            </a:xfrm>
            <a:prstGeom prst="rect">
              <a:avLst/>
            </a:prstGeom>
            <a:solidFill>
              <a:srgbClr val="C9EDC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9"/>
            <p:cNvSpPr/>
            <p:nvPr/>
          </p:nvSpPr>
          <p:spPr>
            <a:xfrm>
              <a:off x="2226164" y="1769806"/>
              <a:ext cx="1135626" cy="427703"/>
            </a:xfrm>
            <a:prstGeom prst="rect">
              <a:avLst/>
            </a:prstGeom>
            <a:solidFill>
              <a:srgbClr val="81D58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10"/>
            <p:cNvSpPr/>
            <p:nvPr/>
          </p:nvSpPr>
          <p:spPr>
            <a:xfrm>
              <a:off x="3361790" y="1769806"/>
              <a:ext cx="1135626" cy="427703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1"/>
            <p:cNvSpPr/>
            <p:nvPr/>
          </p:nvSpPr>
          <p:spPr>
            <a:xfrm>
              <a:off x="4497416" y="1769806"/>
              <a:ext cx="1135626" cy="427703"/>
            </a:xfrm>
            <a:prstGeom prst="rect">
              <a:avLst/>
            </a:prstGeom>
            <a:solidFill>
              <a:srgbClr val="C9EDC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2"/>
            <p:cNvSpPr/>
            <p:nvPr/>
          </p:nvSpPr>
          <p:spPr>
            <a:xfrm>
              <a:off x="5633042" y="1769806"/>
              <a:ext cx="1135626" cy="427703"/>
            </a:xfrm>
            <a:prstGeom prst="rect">
              <a:avLst/>
            </a:prstGeom>
            <a:solidFill>
              <a:srgbClr val="C9EDC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3"/>
            <p:cNvSpPr/>
            <p:nvPr/>
          </p:nvSpPr>
          <p:spPr>
            <a:xfrm>
              <a:off x="6768668" y="1769806"/>
              <a:ext cx="1135626" cy="427703"/>
            </a:xfrm>
            <a:prstGeom prst="rect">
              <a:avLst/>
            </a:prstGeom>
            <a:solidFill>
              <a:srgbClr val="C9EDC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4"/>
            <p:cNvSpPr/>
            <p:nvPr/>
          </p:nvSpPr>
          <p:spPr>
            <a:xfrm>
              <a:off x="2226164" y="2204883"/>
              <a:ext cx="1135626" cy="427703"/>
            </a:xfrm>
            <a:prstGeom prst="rect">
              <a:avLst/>
            </a:prstGeom>
            <a:solidFill>
              <a:srgbClr val="C9EDC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5"/>
            <p:cNvSpPr/>
            <p:nvPr/>
          </p:nvSpPr>
          <p:spPr>
            <a:xfrm>
              <a:off x="3361790" y="2204883"/>
              <a:ext cx="1135626" cy="427703"/>
            </a:xfrm>
            <a:prstGeom prst="rect">
              <a:avLst/>
            </a:prstGeom>
            <a:solidFill>
              <a:srgbClr val="81D58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6"/>
            <p:cNvSpPr/>
            <p:nvPr/>
          </p:nvSpPr>
          <p:spPr>
            <a:xfrm>
              <a:off x="4497416" y="2204883"/>
              <a:ext cx="1135626" cy="427703"/>
            </a:xfrm>
            <a:prstGeom prst="rect">
              <a:avLst/>
            </a:prstGeom>
            <a:solidFill>
              <a:srgbClr val="FFAFA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7"/>
            <p:cNvSpPr/>
            <p:nvPr/>
          </p:nvSpPr>
          <p:spPr>
            <a:xfrm>
              <a:off x="5633042" y="2204883"/>
              <a:ext cx="1135626" cy="427703"/>
            </a:xfrm>
            <a:prstGeom prst="rect">
              <a:avLst/>
            </a:prstGeom>
            <a:solidFill>
              <a:srgbClr val="C9EDC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8"/>
            <p:cNvSpPr/>
            <p:nvPr/>
          </p:nvSpPr>
          <p:spPr>
            <a:xfrm>
              <a:off x="6768668" y="2204883"/>
              <a:ext cx="1135626" cy="427703"/>
            </a:xfrm>
            <a:prstGeom prst="rect">
              <a:avLst/>
            </a:prstGeom>
            <a:solidFill>
              <a:srgbClr val="FFAFA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9"/>
            <p:cNvSpPr/>
            <p:nvPr/>
          </p:nvSpPr>
          <p:spPr>
            <a:xfrm>
              <a:off x="2226164" y="2639960"/>
              <a:ext cx="1135626" cy="427703"/>
            </a:xfrm>
            <a:prstGeom prst="rect">
              <a:avLst/>
            </a:prstGeom>
            <a:solidFill>
              <a:srgbClr val="FFAFA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20"/>
            <p:cNvSpPr/>
            <p:nvPr/>
          </p:nvSpPr>
          <p:spPr>
            <a:xfrm>
              <a:off x="3361790" y="2639960"/>
              <a:ext cx="1135626" cy="427703"/>
            </a:xfrm>
            <a:prstGeom prst="rect">
              <a:avLst/>
            </a:prstGeom>
            <a:solidFill>
              <a:srgbClr val="C9EDC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1"/>
            <p:cNvSpPr/>
            <p:nvPr/>
          </p:nvSpPr>
          <p:spPr>
            <a:xfrm>
              <a:off x="4497416" y="2639960"/>
              <a:ext cx="1135626" cy="427703"/>
            </a:xfrm>
            <a:prstGeom prst="rect">
              <a:avLst/>
            </a:prstGeom>
            <a:solidFill>
              <a:srgbClr val="C9EDC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2"/>
            <p:cNvSpPr/>
            <p:nvPr/>
          </p:nvSpPr>
          <p:spPr>
            <a:xfrm>
              <a:off x="5633042" y="2639960"/>
              <a:ext cx="1135626" cy="427703"/>
            </a:xfrm>
            <a:prstGeom prst="rect">
              <a:avLst/>
            </a:prstGeom>
            <a:solidFill>
              <a:srgbClr val="81D58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3"/>
            <p:cNvSpPr/>
            <p:nvPr/>
          </p:nvSpPr>
          <p:spPr>
            <a:xfrm>
              <a:off x="6768668" y="2639960"/>
              <a:ext cx="1135626" cy="427703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4"/>
            <p:cNvSpPr/>
            <p:nvPr/>
          </p:nvSpPr>
          <p:spPr>
            <a:xfrm>
              <a:off x="2226164" y="3075037"/>
              <a:ext cx="1135626" cy="427703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5"/>
            <p:cNvSpPr/>
            <p:nvPr/>
          </p:nvSpPr>
          <p:spPr>
            <a:xfrm>
              <a:off x="3361790" y="3075037"/>
              <a:ext cx="1135626" cy="427703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6"/>
            <p:cNvSpPr/>
            <p:nvPr/>
          </p:nvSpPr>
          <p:spPr>
            <a:xfrm>
              <a:off x="4497416" y="3075037"/>
              <a:ext cx="1135626" cy="427703"/>
            </a:xfrm>
            <a:prstGeom prst="rect">
              <a:avLst/>
            </a:prstGeom>
            <a:solidFill>
              <a:srgbClr val="FFAFA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7"/>
            <p:cNvSpPr/>
            <p:nvPr/>
          </p:nvSpPr>
          <p:spPr>
            <a:xfrm>
              <a:off x="5633042" y="3075037"/>
              <a:ext cx="1135626" cy="427703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8"/>
            <p:cNvSpPr/>
            <p:nvPr/>
          </p:nvSpPr>
          <p:spPr>
            <a:xfrm>
              <a:off x="6768668" y="3075037"/>
              <a:ext cx="1135626" cy="427703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9229" y="1356579"/>
              <a:ext cx="1730828" cy="384001"/>
            </a:xfrm>
            <a:prstGeom prst="homePlate">
              <a:avLst/>
            </a:prstGeom>
            <a:solidFill>
              <a:srgbClr val="00B050"/>
            </a:solidFill>
            <a:ln w="12700"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Все хорошо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9229" y="2226733"/>
              <a:ext cx="1730828" cy="384001"/>
            </a:xfrm>
            <a:prstGeom prst="homePlate">
              <a:avLst/>
            </a:prstGeom>
            <a:solidFill>
              <a:srgbClr val="00B050"/>
            </a:solidFill>
            <a:ln w="12700"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Можно улучшить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9229" y="3096887"/>
              <a:ext cx="1730828" cy="384001"/>
            </a:xfrm>
            <a:prstGeom prst="homePlate">
              <a:avLst/>
            </a:prstGeom>
            <a:solidFill>
              <a:srgbClr val="FF5050"/>
            </a:solidFill>
            <a:ln w="12700"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Не поможет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9229" y="2661810"/>
              <a:ext cx="1730828" cy="384001"/>
            </a:xfrm>
            <a:prstGeom prst="homePlate">
              <a:avLst/>
            </a:prstGeom>
            <a:solidFill>
              <a:srgbClr val="FFAFAF"/>
            </a:solidFill>
            <a:ln w="12700"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Есть шанс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9229" y="1791656"/>
              <a:ext cx="1730828" cy="384001"/>
            </a:xfrm>
            <a:prstGeom prst="homePlate">
              <a:avLst/>
            </a:prstGeom>
            <a:solidFill>
              <a:srgbClr val="00B050"/>
            </a:solidFill>
            <a:ln w="12700"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Легкий тюнинг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0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b="1" dirty="0" err="1"/>
              <a:t>Технологии</a:t>
            </a:r>
            <a:r>
              <a:rPr lang="da-DK" b="1" dirty="0"/>
              <a:t> </a:t>
            </a:r>
            <a:r>
              <a:rPr lang="da-DK" b="1" dirty="0" err="1"/>
              <a:t>AdRiver</a:t>
            </a:r>
            <a:r>
              <a:rPr lang="da-DK" b="1" dirty="0"/>
              <a:t> </a:t>
            </a:r>
            <a:r>
              <a:rPr lang="da-DK" b="1" dirty="0" err="1"/>
              <a:t>для</a:t>
            </a:r>
            <a:r>
              <a:rPr lang="da-DK" b="1" dirty="0"/>
              <a:t> </a:t>
            </a:r>
            <a:r>
              <a:rPr lang="en-US" b="1" dirty="0" smtClean="0"/>
              <a:t>Digital</a:t>
            </a:r>
            <a:endParaRPr lang="en-US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29920"/>
              </p:ext>
            </p:extLst>
          </p:nvPr>
        </p:nvGraphicFramePr>
        <p:xfrm>
          <a:off x="546101" y="4527010"/>
          <a:ext cx="8820000" cy="14376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40000"/>
                <a:gridCol w="2940000"/>
                <a:gridCol w="294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Стандарты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AdRiver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сертифицирован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Члены проф.</a:t>
                      </a:r>
                      <a:r>
                        <a:rPr lang="ru-RU" baseline="0" dirty="0" smtClean="0"/>
                        <a:t> сообществ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ru-RU" sz="1600" dirty="0" smtClean="0"/>
                        <a:t>Форматы </a:t>
                      </a:r>
                      <a:r>
                        <a:rPr lang="en-US" sz="1600" dirty="0" smtClean="0"/>
                        <a:t> IAB</a:t>
                      </a:r>
                      <a:endParaRPr lang="ru-RU" sz="1600" dirty="0" smtClean="0"/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ru-RU" sz="1600" dirty="0" smtClean="0"/>
                        <a:t>Статистика  </a:t>
                      </a:r>
                      <a:r>
                        <a:rPr lang="en-US" sz="1600" dirty="0" smtClean="0"/>
                        <a:t>IAB</a:t>
                      </a:r>
                      <a:endParaRPr lang="ru-RU" sz="1600" dirty="0" smtClean="0"/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ru-RU" sz="1600" dirty="0" smtClean="0"/>
                        <a:t>Видео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и аудио </a:t>
                      </a:r>
                      <a:r>
                        <a:rPr lang="en-US" sz="1600" dirty="0" smtClean="0"/>
                        <a:t>VAST 2.0, VAST 3.0, VPAID, DAAST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en-US" sz="1600" dirty="0" smtClean="0">
                          <a:hlinkClick r:id="rId2"/>
                        </a:rPr>
                        <a:t>Google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en-US" sz="1600" dirty="0" smtClean="0"/>
                        <a:t>Facebook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en-US" sz="1600" dirty="0" smtClean="0">
                          <a:hlinkClick r:id="rId3"/>
                        </a:rPr>
                        <a:t>Yahoo</a:t>
                      </a:r>
                      <a:endParaRPr lang="ru-RU" sz="1600" dirty="0" smtClean="0"/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en-US" sz="1600" dirty="0" smtClean="0"/>
                        <a:t>MSN, Skype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4"/>
                        </a:rPr>
                        <a:t>IAB </a:t>
                      </a:r>
                      <a:r>
                        <a:rPr lang="ru-RU" sz="1600" dirty="0" smtClean="0">
                          <a:hlinkClick r:id="rId4"/>
                        </a:rPr>
                        <a:t>Россия (Интернест)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245231"/>
              </p:ext>
            </p:extLst>
          </p:nvPr>
        </p:nvGraphicFramePr>
        <p:xfrm>
          <a:off x="558800" y="1049866"/>
          <a:ext cx="8820000" cy="3302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998617"/>
                <a:gridCol w="282138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 </a:t>
                      </a:r>
                      <a:r>
                        <a:rPr lang="ru-RU" dirty="0" smtClean="0"/>
                        <a:t>системе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3rd party </a:t>
                      </a:r>
                      <a:r>
                        <a:rPr lang="en-US" sz="1600" dirty="0" err="1" smtClean="0"/>
                        <a:t>Adserver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по</a:t>
                      </a:r>
                      <a:r>
                        <a:rPr lang="ru-RU" sz="1600" baseline="0" dirty="0" smtClean="0"/>
                        <a:t> России и странам СНГ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Для </a:t>
                      </a:r>
                      <a:r>
                        <a:rPr lang="en-US" sz="1600" dirty="0" err="1" smtClean="0"/>
                        <a:t>крупнейших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медиахолдингов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рекламных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агентств</a:t>
                      </a:r>
                      <a:r>
                        <a:rPr lang="ru-RU" sz="1600" baseline="0" dirty="0" smtClean="0"/>
                        <a:t>, </a:t>
                      </a:r>
                      <a:r>
                        <a:rPr lang="en-US" sz="1600" dirty="0" err="1" smtClean="0"/>
                        <a:t>селлеров</a:t>
                      </a:r>
                      <a:r>
                        <a:rPr lang="en-US" sz="1600" dirty="0" smtClean="0"/>
                        <a:t> </a:t>
                      </a: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 их рекламодателей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  <a:hlinkClick r:id="rId5"/>
                        </a:rPr>
                        <a:t>http://www.adriver.ru/agency/</a:t>
                      </a:r>
                      <a:endParaRPr lang="ru-RU" sz="10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  <a:hlinkClick r:id="rId6"/>
                        </a:rPr>
                        <a:t>http://www.adriver.ru/about/clients-agency/</a:t>
                      </a:r>
                      <a:endParaRPr lang="ru-RU" sz="10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  <a:hlinkClick r:id="rId7"/>
                        </a:rPr>
                        <a:t>http://www.adriver.ru/publisher/users/</a:t>
                      </a:r>
                      <a:endParaRPr lang="ru-RU" sz="10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  <a:hlinkClick r:id="rId8"/>
                        </a:rPr>
                        <a:t>http://www.adriver.ru/about/clients-ua/</a:t>
                      </a:r>
                      <a:endParaRPr lang="ru-RU" sz="10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Платформа</a:t>
                      </a:r>
                      <a:r>
                        <a:rPr lang="en-US" sz="1600" dirty="0" smtClean="0"/>
                        <a:t> SSP </a:t>
                      </a:r>
                      <a:r>
                        <a:rPr lang="en-US" sz="1600" dirty="0" err="1" smtClean="0"/>
                        <a:t>для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продажи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инвентаря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издателями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и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селлерами</a:t>
                      </a:r>
                      <a:r>
                        <a:rPr lang="ru-RU" sz="1600" dirty="0" smtClean="0"/>
                        <a:t> (баннеры и видео)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  <a:hlinkClick r:id="rId9"/>
                        </a:rPr>
                        <a:t>http://www.adriver.ru/rtb/ssp-details/</a:t>
                      </a:r>
                      <a:endParaRPr lang="en-US" sz="10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  <a:hlinkClick r:id="rId10"/>
                        </a:rPr>
                        <a:t>http://www.adriver.ru/rtb/dsp-list/</a:t>
                      </a:r>
                      <a:endParaRPr lang="ru-RU" sz="10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Платформа</a:t>
                      </a:r>
                      <a:r>
                        <a:rPr lang="en-US" sz="1600" dirty="0" smtClean="0"/>
                        <a:t> DSP </a:t>
                      </a:r>
                      <a:r>
                        <a:rPr lang="en-US" sz="1600" dirty="0" err="1" smtClean="0"/>
                        <a:t>для</a:t>
                      </a:r>
                      <a:r>
                        <a:rPr lang="en-US" sz="1600" dirty="0" smtClean="0"/>
                        <a:t> </a:t>
                      </a: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Programmatic-</a:t>
                      </a:r>
                      <a:r>
                        <a:rPr lang="en-US" sz="1600" dirty="0" err="1" smtClean="0"/>
                        <a:t>закупок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агентств</a:t>
                      </a:r>
                      <a:r>
                        <a:rPr lang="en-US" sz="1600" dirty="0" smtClean="0"/>
                        <a:t> (self service)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7F7F7F"/>
                        </a:solidFill>
                        <a:hlinkClick r:id="rId11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  <a:hlinkClick r:id="rId11"/>
                        </a:rPr>
                        <a:t>http://www.adriver.ru/dsp/</a:t>
                      </a:r>
                      <a:endParaRPr lang="ru-RU" sz="10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DMP–</a:t>
                      </a:r>
                      <a:r>
                        <a:rPr lang="en-US" sz="1600" dirty="0" err="1" smtClean="0"/>
                        <a:t>поставшик</a:t>
                      </a:r>
                      <a:r>
                        <a:rPr lang="en-US" sz="1600" dirty="0" smtClean="0"/>
                        <a:t> 3rd party </a:t>
                      </a:r>
                      <a:r>
                        <a:rPr lang="en-US" sz="1600" dirty="0" err="1" smtClean="0"/>
                        <a:t>данных</a:t>
                      </a:r>
                      <a:r>
                        <a:rPr lang="en-US" sz="1600" dirty="0" smtClean="0"/>
                        <a:t> </a:t>
                      </a: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для</a:t>
                      </a:r>
                      <a:r>
                        <a:rPr lang="en-US" sz="1600" dirty="0" smtClean="0"/>
                        <a:t> Programmatic-</a:t>
                      </a:r>
                      <a:r>
                        <a:rPr lang="en-US" sz="1600" dirty="0" err="1" smtClean="0"/>
                        <a:t>закупок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7F7F7F"/>
                        </a:solidFill>
                        <a:hlinkClick r:id="rId1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  <a:hlinkClick r:id="rId12"/>
                        </a:rPr>
                        <a:t>http://www.adriver.ru/rtb/dmp/</a:t>
                      </a:r>
                      <a:endParaRPr lang="ru-RU" sz="10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Платформа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построения</a:t>
                      </a:r>
                      <a:r>
                        <a:rPr lang="en-US" sz="1600" dirty="0" smtClean="0"/>
                        <a:t> </a:t>
                      </a:r>
                      <a:r>
                        <a:rPr lang="nl-NL" sz="1600" dirty="0" smtClean="0"/>
                        <a:t>Look </a:t>
                      </a:r>
                      <a:r>
                        <a:rPr lang="nl-NL" sz="1600" dirty="0" err="1" smtClean="0"/>
                        <a:t>alike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13"/>
                        </a:rPr>
                        <a:t>http://www.adriver.ru/dsp/formula/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0260" y="6152634"/>
            <a:ext cx="883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Присутствие в экосистеме</a:t>
            </a:r>
            <a:r>
              <a:rPr lang="en-US" dirty="0"/>
              <a:t> </a:t>
            </a:r>
            <a:r>
              <a:rPr lang="en-US" dirty="0" smtClean="0"/>
              <a:t>Digital-</a:t>
            </a:r>
            <a:r>
              <a:rPr lang="ru-RU" dirty="0" smtClean="0"/>
              <a:t>рынка </a:t>
            </a:r>
            <a:r>
              <a:rPr lang="en-US" dirty="0" smtClean="0">
                <a:hlinkClick r:id="rId14"/>
              </a:rPr>
              <a:t>http</a:t>
            </a:r>
            <a:r>
              <a:rPr lang="en-US" dirty="0">
                <a:hlinkClick r:id="rId14"/>
              </a:rPr>
              <a:t>://iabrus.ru/projects/</a:t>
            </a:r>
            <a:r>
              <a:rPr lang="en-US" dirty="0" smtClean="0">
                <a:hlinkClick r:id="rId14"/>
              </a:rPr>
              <a:t>389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1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331" y="277313"/>
            <a:ext cx="9144000" cy="6619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Как выглядит красно-зеленая сортировка: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цена результата и количество результата</a:t>
            </a:r>
          </a:p>
        </p:txBody>
      </p:sp>
      <p:graphicFrame>
        <p:nvGraphicFramePr>
          <p:cNvPr id="4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671330"/>
              </p:ext>
            </p:extLst>
          </p:nvPr>
        </p:nvGraphicFramePr>
        <p:xfrm>
          <a:off x="427470" y="1256637"/>
          <a:ext cx="10159716" cy="4135097"/>
        </p:xfrm>
        <a:graphic>
          <a:graphicData uri="http://schemas.openxmlformats.org/drawingml/2006/table">
            <a:tbl>
              <a:tblPr/>
              <a:tblGrid>
                <a:gridCol w="1002777"/>
                <a:gridCol w="848704"/>
                <a:gridCol w="914023"/>
                <a:gridCol w="585911"/>
                <a:gridCol w="761687"/>
                <a:gridCol w="412589"/>
                <a:gridCol w="527777"/>
                <a:gridCol w="540972"/>
                <a:gridCol w="567361"/>
                <a:gridCol w="752084"/>
                <a:gridCol w="580555"/>
                <a:gridCol w="699305"/>
                <a:gridCol w="567361"/>
                <a:gridCol w="699305"/>
                <a:gridCol w="699305"/>
              </a:tblGrid>
              <a:tr h="8481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Размещение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Эффект</a:t>
                      </a:r>
                      <a:br>
                        <a:rPr lang="ru-RU" sz="900" b="1" i="0" u="none" strike="noStrike" dirty="0">
                          <a:effectLst/>
                          <a:latin typeface="Tahoma"/>
                        </a:rPr>
                      </a:br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на вложенный</a:t>
                      </a:r>
                      <a:br>
                        <a:rPr lang="ru-RU" sz="900" b="1" i="0" u="none" strike="noStrike" dirty="0">
                          <a:effectLst/>
                          <a:latin typeface="Tahoma"/>
                        </a:rPr>
                      </a:br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рубль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Взвешенный</a:t>
                      </a:r>
                      <a:br>
                        <a:rPr lang="ru-RU" sz="900" b="1" i="0" u="none" strike="noStrike" dirty="0">
                          <a:effectLst/>
                          <a:latin typeface="Tahoma"/>
                        </a:rPr>
                      </a:br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коэффициент интереса (</a:t>
                      </a:r>
                      <a:r>
                        <a:rPr lang="ru-RU" sz="900" b="1" i="0" u="none" strike="noStrike" dirty="0" err="1">
                          <a:effectLst/>
                          <a:latin typeface="Tahoma"/>
                        </a:rPr>
                        <a:t>iКИ</a:t>
                      </a:r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Стоимость </a:t>
                      </a:r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(</a:t>
                      </a:r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CPV)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Потери</a:t>
                      </a:r>
                      <a:br>
                        <a:rPr lang="ru-RU" sz="900" b="1" i="0" u="none" strike="noStrike" dirty="0">
                          <a:effectLst/>
                          <a:latin typeface="Tahoma"/>
                        </a:rPr>
                      </a:br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при переходе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Стоимость</a:t>
                      </a:r>
                      <a:br>
                        <a:rPr lang="ru-RU" sz="900" b="1" i="0" u="none" strike="noStrike" dirty="0">
                          <a:effectLst/>
                          <a:latin typeface="Tahoma"/>
                        </a:rPr>
                      </a:br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клика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effectLst/>
                          <a:latin typeface="Tahoma"/>
                        </a:rPr>
                        <a:t>CTRU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effectLst/>
                          <a:latin typeface="Tahoma"/>
                        </a:rPr>
                        <a:t>CTR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Средняя</a:t>
                      </a:r>
                      <a:br>
                        <a:rPr lang="ru-RU" sz="900" b="1" i="0" u="none" strike="noStrike" dirty="0">
                          <a:effectLst/>
                          <a:latin typeface="Tahoma"/>
                        </a:rPr>
                      </a:br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частота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Стоимость</a:t>
                      </a:r>
                      <a:br>
                        <a:rPr lang="ru-RU" sz="900" b="1" i="0" u="none" strike="noStrike" dirty="0">
                          <a:effectLst/>
                          <a:latin typeface="Tahoma"/>
                        </a:rPr>
                      </a:br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1000 </a:t>
                      </a:r>
                      <a:r>
                        <a:rPr lang="ru-RU" sz="900" b="1" i="0" u="none" strike="noStrike" dirty="0" err="1">
                          <a:effectLst/>
                          <a:latin typeface="Tahoma"/>
                        </a:rPr>
                        <a:t>позазов</a:t>
                      </a:r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/>
                      </a:r>
                      <a:br>
                        <a:rPr lang="ru-RU" sz="900" b="1" i="0" u="none" strike="noStrike" dirty="0">
                          <a:effectLst/>
                          <a:latin typeface="Tahoma"/>
                        </a:rPr>
                      </a:br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(CPM)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Дилеры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F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Потери на </a:t>
                      </a:r>
                      <a:r>
                        <a:rPr lang="ru-RU" sz="900" b="1" i="0" u="none" strike="noStrike" dirty="0" err="1">
                          <a:effectLst/>
                          <a:latin typeface="Tahoma"/>
                        </a:rPr>
                        <a:t>каонверсии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Отказы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Потери при переходе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Потери на повторных кликах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231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Post-Click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Post-Click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Post-Click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F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38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СМИ-6 </a:t>
                      </a:r>
                      <a:r>
                        <a:rPr lang="ru-RU" sz="800" b="0" i="0" u="none" strike="noStrike" dirty="0" err="1">
                          <a:effectLst/>
                          <a:latin typeface="Tahoma"/>
                        </a:rPr>
                        <a:t>Html-block</a:t>
                      </a:r>
                      <a:endParaRPr lang="ru-RU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56,72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E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77,40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E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136р.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D2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E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84р.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2 835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E0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E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E2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E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DF8"/>
                    </a:solidFill>
                  </a:tcPr>
                </a:tc>
              </a:tr>
              <a:tr h="438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СМИ-5 </a:t>
                      </a:r>
                      <a:r>
                        <a:rPr lang="ru-RU" sz="800" b="0" i="0" u="none" strike="noStrike" dirty="0" err="1">
                          <a:effectLst/>
                          <a:latin typeface="Tahoma"/>
                        </a:rPr>
                        <a:t>Takeover</a:t>
                      </a:r>
                      <a:endParaRPr lang="ru-RU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23,78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23,62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99р.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33р.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F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4,31%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3,00%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980р.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4 274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747"/>
                    </a:solidFill>
                  </a:tcPr>
                </a:tc>
              </a:tr>
              <a:tr h="438939"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 dirty="0">
                          <a:effectLst/>
                          <a:latin typeface="Tahoma"/>
                        </a:rPr>
                        <a:t>СМИ-3 </a:t>
                      </a:r>
                      <a:r>
                        <a:rPr lang="nl-NL" sz="800" b="0" i="0" u="none" strike="noStrike" dirty="0" err="1">
                          <a:effectLst/>
                          <a:latin typeface="Tahoma"/>
                        </a:rPr>
                        <a:t>Screenglide</a:t>
                      </a:r>
                      <a:endParaRPr lang="nl-N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8,40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50,83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605р.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9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246р.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0,47%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0,32%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795р.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E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E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9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CA2"/>
                    </a:solidFill>
                  </a:tcPr>
                </a:tc>
              </a:tr>
              <a:tr h="412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СМИ-1 640х40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6,84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50,29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735р.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6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17р.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1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4,19%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DA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715р.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8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1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C00"/>
                    </a:solidFill>
                  </a:tcPr>
                </a:tc>
              </a:tr>
              <a:tr h="412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СМИ-4 990x90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6,17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55,67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902р.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121р.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0,30%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0,15%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2,16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185р.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5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2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FA"/>
                    </a:solidFill>
                  </a:tcPr>
                </a:tc>
              </a:tr>
              <a:tr h="438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СМИ-2 </a:t>
                      </a:r>
                      <a:r>
                        <a:rPr lang="ru-RU" sz="800" b="0" i="0" u="none" strike="noStrike" dirty="0" err="1">
                          <a:effectLst/>
                          <a:latin typeface="Tahoma"/>
                        </a:rPr>
                        <a:t>Takeover</a:t>
                      </a:r>
                      <a:endParaRPr lang="ru-RU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11,78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216р.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F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5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24р.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42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7,04%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6,20%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01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1 491р.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704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5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B0"/>
                    </a:solidFill>
                  </a:tcPr>
                </a:tc>
              </a:tr>
              <a:tr h="475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12,48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F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6,25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F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50р.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F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33р.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2,04%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2,57%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0,41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836р.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5 834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F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-96%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0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151467" y="2819400"/>
            <a:ext cx="9791700" cy="34036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ru-RU" dirty="0" smtClean="0"/>
          </a:p>
          <a:p>
            <a:pPr>
              <a:spcAft>
                <a:spcPts val="0"/>
              </a:spcAft>
            </a:pPr>
            <a:r>
              <a:rPr lang="ru-RU" dirty="0" smtClean="0"/>
              <a:t>Работа с аудиторией</a:t>
            </a:r>
          </a:p>
          <a:p>
            <a:pPr>
              <a:spcAft>
                <a:spcPts val="0"/>
              </a:spcAft>
            </a:pPr>
            <a:endParaRPr lang="ru-RU" dirty="0"/>
          </a:p>
          <a:p>
            <a:pPr>
              <a:spcAft>
                <a:spcPts val="0"/>
              </a:spcAft>
            </a:pPr>
            <a:r>
              <a:rPr lang="ru-RU" sz="3600" dirty="0" smtClean="0"/>
              <a:t>Отчет по аудитории</a:t>
            </a:r>
          </a:p>
          <a:p>
            <a:r>
              <a:rPr lang="ru-RU" sz="3600" dirty="0" err="1" smtClean="0"/>
              <a:t>Ремаркетинги</a:t>
            </a:r>
            <a:r>
              <a:rPr lang="ru-RU" sz="3600" dirty="0" smtClean="0"/>
              <a:t> </a:t>
            </a:r>
          </a:p>
          <a:p>
            <a:r>
              <a:rPr lang="en-US" sz="3600" dirty="0" smtClean="0"/>
              <a:t>DSP</a:t>
            </a:r>
            <a:r>
              <a:rPr lang="ru-RU" sz="3600" dirty="0" smtClean="0"/>
              <a:t> (Формула)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73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8742" y="4722383"/>
            <a:ext cx="1084569" cy="86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0364" y="4659581"/>
            <a:ext cx="1163072" cy="93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2426" y="4736655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2447" y="4725943"/>
            <a:ext cx="1100347" cy="88027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6636748" y="5665465"/>
            <a:ext cx="810497" cy="284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4389" y="3309003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04522" y="3308987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81810" y="3308987"/>
            <a:ext cx="1051116" cy="84089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body" idx="4294967295"/>
          </p:nvPr>
        </p:nvSpPr>
        <p:spPr>
          <a:xfrm>
            <a:off x="804332" y="1210733"/>
            <a:ext cx="9749368" cy="66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первыми начали делать аудиторные закупки и делаем это с 2005 года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4294967295"/>
          </p:nvPr>
        </p:nvSpPr>
        <p:spPr>
          <a:xfrm>
            <a:off x="553648" y="5659242"/>
            <a:ext cx="719667" cy="3005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indent="0" algn="ctr">
              <a:lnSpc>
                <a:spcPct val="143027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СМИ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4294967295"/>
          </p:nvPr>
        </p:nvSpPr>
        <p:spPr>
          <a:xfrm>
            <a:off x="804334" y="1900768"/>
            <a:ext cx="9486900" cy="14118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Сейчас у нас </a:t>
            </a:r>
            <a:r>
              <a:rPr lang="ru-RU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286 сегментов в 25 сферах бизнеса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</a:t>
            </a:r>
            <a:r>
              <a:rPr lang="ru-RU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оступно 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ru-RU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млн уникальных пользователей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отпрофилированных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 интересам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16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http://www.adriver.ru/rtb/dmp/</a:t>
            </a:r>
            <a:endParaRPr lang="ru-RU" sz="16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4294967295"/>
          </p:nvPr>
        </p:nvSpPr>
        <p:spPr>
          <a:xfrm>
            <a:off x="804333" y="309033"/>
            <a:ext cx="7681384" cy="66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Наши аудиторные </a:t>
            </a: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данные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43697" y="3308987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82307" y="3308987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93398" y="3308987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231511" y="3308987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02586" y="3308987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833829" y="3308987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862794" y="3308987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577358" y="3308987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12878" y="4737131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448521" y="4722383"/>
            <a:ext cx="1084569" cy="86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0111" y="4659581"/>
            <a:ext cx="1163072" cy="93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242947" y="3415289"/>
            <a:ext cx="931104" cy="74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1083039" y="4736655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273617" y="4736655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142714" y="4736655"/>
            <a:ext cx="1051116" cy="8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8975371" y="4659581"/>
            <a:ext cx="1163072" cy="93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9913910" y="4725943"/>
            <a:ext cx="1080119" cy="86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0874018" y="3308987"/>
            <a:ext cx="1051116" cy="84089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1332956" y="5649237"/>
            <a:ext cx="720080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Дети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2353069" y="5649237"/>
            <a:ext cx="720080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Питомцы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493197" y="5649237"/>
            <a:ext cx="720080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Медицина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497734" y="5649237"/>
            <a:ext cx="856700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524540" y="5649237"/>
            <a:ext cx="659467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Одежда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7234859" y="5649237"/>
            <a:ext cx="797595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Организации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8053704" y="5649237"/>
            <a:ext cx="797595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Досуг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8914819" y="5649237"/>
            <a:ext cx="797595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9853904" y="5649237"/>
            <a:ext cx="1028093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Логистика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0814010" y="5649237"/>
            <a:ext cx="1028093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Жильё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732891" y="4209887"/>
            <a:ext cx="720080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1622443" y="4209887"/>
            <a:ext cx="720080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Техника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2473084" y="4209887"/>
            <a:ext cx="720080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Игры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493197" y="4209887"/>
            <a:ext cx="720080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Соцсети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333290" y="4209887"/>
            <a:ext cx="856700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Спорт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323701" y="4209887"/>
            <a:ext cx="659467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Красота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6956073" y="4209887"/>
            <a:ext cx="797595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Дом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916180" y="4209887"/>
            <a:ext cx="797595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Бизнес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8721756" y="4209887"/>
            <a:ext cx="797595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Туризм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9984482" y="4209887"/>
            <a:ext cx="1028093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Скидки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10746023" y="4209887"/>
            <a:ext cx="1028093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Украшения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073483" y="4209887"/>
            <a:ext cx="818577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Страхование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9373851" y="4209887"/>
            <a:ext cx="797595" cy="30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43027"/>
              </a:lnSpc>
              <a:buClr>
                <a:schemeClr val="dk1"/>
              </a:buClr>
              <a:buSzPct val="250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Финансы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93200" y="0"/>
            <a:ext cx="3098800" cy="92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378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/>
              <a:t>Аудиторный отчет по сайту рекламодателя</a:t>
            </a:r>
            <a:endParaRPr lang="en-US" b="1" dirty="0"/>
          </a:p>
        </p:txBody>
      </p:sp>
      <p:graphicFrame>
        <p:nvGraphicFramePr>
          <p:cNvPr id="4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44004"/>
              </p:ext>
            </p:extLst>
          </p:nvPr>
        </p:nvGraphicFramePr>
        <p:xfrm>
          <a:off x="401174" y="909167"/>
          <a:ext cx="10197556" cy="4919221"/>
        </p:xfrm>
        <a:graphic>
          <a:graphicData uri="http://schemas.openxmlformats.org/drawingml/2006/table">
            <a:tbl>
              <a:tblPr/>
              <a:tblGrid>
                <a:gridCol w="2922763"/>
                <a:gridCol w="915371"/>
                <a:gridCol w="883252"/>
                <a:gridCol w="883252"/>
                <a:gridCol w="770839"/>
                <a:gridCol w="1036556"/>
                <a:gridCol w="1163547"/>
                <a:gridCol w="674485"/>
                <a:gridCol w="947491"/>
              </a:tblGrid>
              <a:tr h="243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Название сегмента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Возраст 12-24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Возраст 25-44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Возраст 45+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Три возраста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Женщины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Мужчины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Определяемая аудитория, %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Автомобили и транспорт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1 282 851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123 689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377 261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741 107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998 806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325 777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957 944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Грузоперевозки, почта, логистика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321 704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24 038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98 200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241 268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296 727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113 339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247 224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Детские товары и услуги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514 390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60 063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188 969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344 223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469 626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269 589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332 125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Медицина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709 122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72 916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215 015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485 998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624 206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305 513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500 208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Недвижимость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361 354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25 999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109 231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282 844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341 788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131 790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280 029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Образование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720 379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90 925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222 522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459 161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616 954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286 361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502 570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Одежда, обувь и аксессуары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589 770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58 690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198 955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426 212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550 457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270 389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409 807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Работа и карьера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653 674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61 194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202 679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475 907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598 061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250 770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487 865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Развлечения и досуг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1 059 980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116 609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337 927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708 339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932 526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376 730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795 690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Киноманы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158 091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17 426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40 353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120 741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146 660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80 912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106 430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Интересующиеся наукой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108 190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17 835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26 897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75 388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97 467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49 701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73 628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Интересующиеся психологией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225 044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27 201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56 675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169 889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208 555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116 957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147 047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Скидки и групповые покупки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300 253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29 998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115 331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222 762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292 866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152 779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199 069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СМИ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998 535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90 880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277 964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700 058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870 547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316 069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788 544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Телезрители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880 769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71 414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225 059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647 515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777 373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275 969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708 398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Посетители женских ресурсов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241 275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27 365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82 313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178 443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231 687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141 811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140 827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2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Интересующиеся спортивными новостями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290 890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21 122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70 929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206 175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247 953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52 485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260 364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Футбольные болельщики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105 833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9 634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28 870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65 442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83 790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14 793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96 202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Спорт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1 149 639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117 420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344 634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742 256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970 043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358 150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880 074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Сторонники здорового образа жизни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451 021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41 812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134 595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298 621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381 403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184 523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312 572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Любители зимних видов спорта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576 570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33 420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131 605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449 468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517 348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152 032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490 164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Участники спортивных сообществ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380 380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33 689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99 774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262 320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325 334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81 977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324 911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Зрители спортивных соревнований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327 829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12 240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50 237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283 848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304 945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90 564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276 332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Экстремальщики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381 734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42 178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141 387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271 658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362 080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153 879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282 407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Занимающиеся йогой и пилатесом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211 285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28 611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75 346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146 877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196 405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129 748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117 489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Посетители школ танцев</a:t>
                      </a:r>
                    </a:p>
                  </a:txBody>
                  <a:tcPr marL="27694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156 291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19 642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51 460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113 547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148 169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100 440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85 091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Страхование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367 424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22 546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121 961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292 238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356 383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125 263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291 680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Строительство, ремонт, товары для дома и сада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953 273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87 546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298 983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657 802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842 376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332 626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724 040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Товары и услуги для бизнеса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1 253 221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127 318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389 692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812 322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1 068 621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371 489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957 870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Товары и услуги для красоты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319 785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54 058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128 459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182 823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281 362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209 625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160 692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Туризм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1 284 534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129 094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380 035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774 671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1 031 314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388 094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930 556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Финансовые услуги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1 079 987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93 326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293 544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623 356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821 447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265 564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788 691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Часы и ювелирные изделия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206 724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31 707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95 040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110 202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180 570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108 246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116 380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Электроника, техника, телефоны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1 213 664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136 052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378 080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712 361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980 111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363 252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891 660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Электронные игры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1 112 795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129 708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330 547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646 411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887 173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316 441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813 703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Соцдем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1 483 827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169 816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456 807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854 742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1 183 827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440 664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1 189 956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8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929519" y="2379455"/>
            <a:ext cx="1032086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98" tIns="47999" rIns="95998" bIns="47999" anchor="ctr"/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Webdings" pitchFamily="18" charset="2"/>
              </a:rPr>
              <a:t></a:t>
            </a:r>
            <a:r>
              <a:rPr lang="en-US" sz="2400" dirty="0">
                <a:solidFill>
                  <a:srgbClr val="00B050"/>
                </a:solidFill>
                <a:sym typeface="Webdings" pitchFamily="18" charset="2"/>
              </a:rPr>
              <a:t></a:t>
            </a:r>
            <a:r>
              <a:rPr lang="en-US" sz="2400" dirty="0">
                <a:solidFill>
                  <a:srgbClr val="0066FF"/>
                </a:solidFill>
                <a:sym typeface="Webdings" pitchFamily="18" charset="2"/>
              </a:rPr>
              <a:t></a:t>
            </a:r>
            <a:r>
              <a:rPr lang="en-US" sz="2400" dirty="0">
                <a:solidFill>
                  <a:srgbClr val="000099"/>
                </a:solidFill>
                <a:sym typeface="Webdings" pitchFamily="18" charset="2"/>
              </a:rPr>
              <a:t></a:t>
            </a:r>
            <a:r>
              <a:rPr lang="en-US" sz="2400" dirty="0">
                <a:solidFill>
                  <a:srgbClr val="CC0099"/>
                </a:solidFill>
                <a:sym typeface="Webdings" pitchFamily="18" charset="2"/>
              </a:rPr>
              <a:t>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Webdings" pitchFamily="18" charset="2"/>
              </a:rPr>
              <a:t></a:t>
            </a:r>
            <a:r>
              <a:rPr lang="en-US" sz="2400" dirty="0">
                <a:solidFill>
                  <a:srgbClr val="00B050"/>
                </a:solidFill>
                <a:sym typeface="Webdings" pitchFamily="18" charset="2"/>
              </a:rPr>
              <a:t></a:t>
            </a:r>
            <a:r>
              <a:rPr lang="en-US" sz="2400" dirty="0">
                <a:solidFill>
                  <a:srgbClr val="0066FF"/>
                </a:solidFill>
                <a:sym typeface="Webdings" pitchFamily="18" charset="2"/>
              </a:rPr>
              <a:t></a:t>
            </a:r>
            <a:r>
              <a:rPr lang="en-US" sz="2400" dirty="0">
                <a:solidFill>
                  <a:srgbClr val="000099"/>
                </a:solidFill>
                <a:sym typeface="Webdings" pitchFamily="18" charset="2"/>
              </a:rPr>
              <a:t></a:t>
            </a:r>
            <a:r>
              <a:rPr lang="en-US" sz="2400" dirty="0">
                <a:solidFill>
                  <a:srgbClr val="CC0099"/>
                </a:solidFill>
                <a:sym typeface="Webdings" pitchFamily="18" charset="2"/>
              </a:rPr>
              <a:t>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Webdings" pitchFamily="18" charset="2"/>
              </a:rPr>
              <a:t></a:t>
            </a:r>
            <a:r>
              <a:rPr lang="en-US" sz="2400" dirty="0">
                <a:solidFill>
                  <a:srgbClr val="00B050"/>
                </a:solidFill>
                <a:sym typeface="Webdings" pitchFamily="18" charset="2"/>
              </a:rPr>
              <a:t></a:t>
            </a:r>
            <a:r>
              <a:rPr lang="en-US" sz="2400" dirty="0">
                <a:solidFill>
                  <a:srgbClr val="0066FF"/>
                </a:solidFill>
                <a:sym typeface="Webdings" pitchFamily="18" charset="2"/>
              </a:rPr>
              <a:t></a:t>
            </a:r>
            <a:r>
              <a:rPr lang="en-US" sz="2400" dirty="0">
                <a:solidFill>
                  <a:srgbClr val="000099"/>
                </a:solidFill>
                <a:sym typeface="Webdings" pitchFamily="18" charset="2"/>
              </a:rPr>
              <a:t></a:t>
            </a:r>
            <a:r>
              <a:rPr lang="en-US" sz="2400" dirty="0">
                <a:solidFill>
                  <a:srgbClr val="CC0099"/>
                </a:solidFill>
                <a:sym typeface="Webdings" pitchFamily="18" charset="2"/>
              </a:rPr>
              <a:t>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Webdings" pitchFamily="18" charset="2"/>
              </a:rPr>
              <a:t></a:t>
            </a:r>
            <a:r>
              <a:rPr lang="en-US" sz="2400" dirty="0">
                <a:solidFill>
                  <a:srgbClr val="00B050"/>
                </a:solidFill>
                <a:sym typeface="Webdings" pitchFamily="18" charset="2"/>
              </a:rPr>
              <a:t></a:t>
            </a:r>
            <a:r>
              <a:rPr lang="en-US" sz="2400" dirty="0">
                <a:solidFill>
                  <a:srgbClr val="CC0099"/>
                </a:solidFill>
                <a:sym typeface="Webdings" pitchFamily="18" charset="2"/>
              </a:rPr>
              <a:t></a:t>
            </a:r>
            <a:r>
              <a:rPr lang="en-US" sz="2400" dirty="0">
                <a:solidFill>
                  <a:srgbClr val="0066FF"/>
                </a:solidFill>
                <a:sym typeface="Webdings" pitchFamily="18" charset="2"/>
              </a:rPr>
              <a:t></a:t>
            </a:r>
            <a:r>
              <a:rPr lang="en-US" sz="2400" dirty="0">
                <a:solidFill>
                  <a:srgbClr val="CC0099"/>
                </a:solidFill>
                <a:sym typeface="Webdings" pitchFamily="18" charset="2"/>
              </a:rPr>
              <a:t>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Webdings" pitchFamily="18" charset="2"/>
              </a:rPr>
              <a:t></a:t>
            </a:r>
            <a:r>
              <a:rPr lang="en-US" sz="2400" dirty="0">
                <a:solidFill>
                  <a:srgbClr val="CC0099"/>
                </a:solidFill>
                <a:sym typeface="Webdings" pitchFamily="18" charset="2"/>
              </a:rPr>
              <a:t></a:t>
            </a:r>
            <a:r>
              <a:rPr lang="en-US" sz="2400" dirty="0">
                <a:solidFill>
                  <a:srgbClr val="0066FF"/>
                </a:solidFill>
                <a:sym typeface="Webdings" pitchFamily="18" charset="2"/>
              </a:rPr>
              <a:t></a:t>
            </a:r>
            <a:r>
              <a:rPr lang="en-US" sz="2400" dirty="0">
                <a:solidFill>
                  <a:srgbClr val="CC0099"/>
                </a:solidFill>
                <a:sym typeface="Webdings" pitchFamily="18" charset="2"/>
              </a:rPr>
              <a:t>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Webdings" pitchFamily="18" charset="2"/>
              </a:rPr>
              <a:t></a:t>
            </a:r>
            <a:r>
              <a:rPr lang="en-US" sz="2400" dirty="0">
                <a:solidFill>
                  <a:srgbClr val="CC0099"/>
                </a:solidFill>
                <a:sym typeface="Webdings" pitchFamily="18" charset="2"/>
              </a:rPr>
              <a:t>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CC0099"/>
                </a:solidFill>
                <a:sym typeface="Webdings" pitchFamily="18" charset="2"/>
              </a:rPr>
              <a:t>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sym typeface="Webdings" pitchFamily="18" charset="2"/>
              </a:rPr>
              <a:t>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sym typeface="Webdings" pitchFamily="18" charset="2"/>
              </a:rPr>
              <a:t>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sym typeface="Webdings" pitchFamily="18" charset="2"/>
              </a:rPr>
              <a:t>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433" y="274639"/>
            <a:ext cx="12175067" cy="724428"/>
          </a:xfrm>
        </p:spPr>
        <p:txBody>
          <a:bodyPr anchor="t">
            <a:noAutofit/>
          </a:bodyPr>
          <a:lstStyle/>
          <a:p>
            <a:pPr>
              <a:lnSpc>
                <a:spcPts val="3200"/>
              </a:lnSpc>
              <a:spcBef>
                <a:spcPts val="3200"/>
              </a:spcBef>
              <a:spcAft>
                <a:spcPts val="3200"/>
              </a:spcAft>
              <a:buFont typeface="Arial" pitchFamily="34" charset="0"/>
            </a:pPr>
            <a:r>
              <a:rPr lang="ru-RU" sz="2800" b="1" dirty="0" smtClean="0">
                <a:latin typeface="+mn-lt"/>
                <a:ea typeface="+mn-ea"/>
                <a:cs typeface="Lucida Sans Unicode" pitchFamily="34" charset="0"/>
              </a:rPr>
              <a:t>Работаем с аудиторией сайта рекламодателя</a:t>
            </a:r>
            <a:br>
              <a:rPr lang="ru-RU" sz="2800" b="1" dirty="0" smtClean="0">
                <a:latin typeface="+mn-lt"/>
                <a:ea typeface="+mn-ea"/>
                <a:cs typeface="Lucida Sans Unicode" pitchFamily="34" charset="0"/>
              </a:rPr>
            </a:br>
            <a:r>
              <a:rPr lang="ru-RU" sz="2800" b="1" dirty="0" smtClean="0">
                <a:latin typeface="+mn-lt"/>
                <a:ea typeface="+mn-ea"/>
                <a:cs typeface="Lucida Sans Unicode" pitchFamily="34" charset="0"/>
              </a:rPr>
              <a:t>какие бывают группы</a:t>
            </a:r>
            <a:endParaRPr lang="ru-RU" sz="2800" b="1" dirty="0">
              <a:latin typeface="+mn-lt"/>
              <a:ea typeface="+mn-ea"/>
              <a:cs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508" y="1494966"/>
            <a:ext cx="1843315" cy="957943"/>
          </a:xfrm>
          <a:prstGeom prst="rect">
            <a:avLst/>
          </a:prstGeom>
          <a:solidFill>
            <a:srgbClr val="E9242C"/>
          </a:solidFill>
        </p:spPr>
        <p:txBody>
          <a:bodyPr wrap="square" lIns="121917" tIns="60958" rIns="121917" bIns="60958" rtlCol="0" anchor="ctr">
            <a:no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Пришел не по рекламе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6381" y="1494966"/>
            <a:ext cx="1805469" cy="957943"/>
          </a:xfrm>
          <a:prstGeom prst="rect">
            <a:avLst/>
          </a:prstGeom>
          <a:solidFill>
            <a:srgbClr val="00B050"/>
          </a:solidFill>
        </p:spPr>
        <p:txBody>
          <a:bodyPr wrap="square" lIns="121917" tIns="60958" rIns="121917" bIns="60958" rtlCol="0" anchor="ctr">
            <a:no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Пришел по клику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8711" y="1494966"/>
            <a:ext cx="1757343" cy="957943"/>
          </a:xfrm>
          <a:prstGeom prst="rect">
            <a:avLst/>
          </a:prstGeom>
          <a:solidFill>
            <a:srgbClr val="0066FF"/>
          </a:solidFill>
        </p:spPr>
        <p:txBody>
          <a:bodyPr wrap="square" lIns="121917" tIns="60958" rIns="121917" bIns="60958" rtlCol="0" anchor="ctr">
            <a:no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Пришел по </a:t>
            </a:r>
            <a:r>
              <a:rPr lang="ru-RU" sz="1900" b="1" dirty="0" err="1">
                <a:solidFill>
                  <a:schemeClr val="bg1"/>
                </a:solidFill>
              </a:rPr>
              <a:t>поствью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7496" y="1494966"/>
            <a:ext cx="1320821" cy="957943"/>
          </a:xfrm>
          <a:prstGeom prst="rect">
            <a:avLst/>
          </a:prstGeom>
          <a:solidFill>
            <a:srgbClr val="000099"/>
          </a:solidFill>
        </p:spPr>
        <p:txBody>
          <a:bodyPr wrap="square" lIns="121917" tIns="60958" rIns="121917" bIns="60958" rtlCol="0" anchor="ctr">
            <a:noAutofit/>
          </a:bodyPr>
          <a:lstStyle/>
          <a:p>
            <a:r>
              <a:rPr lang="en-US" sz="1900" b="1" dirty="0">
                <a:solidFill>
                  <a:schemeClr val="bg1"/>
                </a:solidFill>
              </a:rPr>
              <a:t>CRM </a:t>
            </a:r>
            <a:r>
              <a:rPr lang="ru-RU" sz="1900" b="1" dirty="0">
                <a:solidFill>
                  <a:schemeClr val="bg1"/>
                </a:solidFill>
              </a:rPr>
              <a:t>данные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68681" y="1494966"/>
            <a:ext cx="3022044" cy="957943"/>
          </a:xfrm>
          <a:prstGeom prst="rect">
            <a:avLst/>
          </a:prstGeom>
          <a:solidFill>
            <a:srgbClr val="CC0099"/>
          </a:solidFill>
        </p:spPr>
        <p:txBody>
          <a:bodyPr wrap="square" lIns="121917" tIns="60958" rIns="121917" bIns="60958" rtlCol="0" anchor="ctr">
            <a:no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Моделирование похожей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038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4"/>
          <p:cNvSpPr txBox="1">
            <a:spLocks/>
          </p:cNvSpPr>
          <p:nvPr/>
        </p:nvSpPr>
        <p:spPr>
          <a:xfrm>
            <a:off x="400049" y="2138194"/>
            <a:ext cx="3575051" cy="466900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95959"/>
                </a:solidFill>
              </a:rPr>
              <a:t>Анализируется огромный массив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95959"/>
                </a:solidFill>
              </a:rPr>
              <a:t>Формула™ учитывает десятки тысяч параметров:</a:t>
            </a:r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595959"/>
                </a:solidFill>
              </a:rPr>
              <a:t>Аудиторные сегменты</a:t>
            </a:r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595959"/>
                </a:solidFill>
              </a:rPr>
              <a:t>Модели поведения</a:t>
            </a:r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595959"/>
                </a:solidFill>
              </a:rPr>
              <a:t>Взаимодействие пользователя с рекламой</a:t>
            </a:r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595959"/>
                </a:solidFill>
              </a:rPr>
              <a:t>Характеристики текущей сессии</a:t>
            </a:r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595959"/>
                </a:solidFill>
              </a:rPr>
              <a:t>Положение пользователя в воронке продаж</a:t>
            </a:r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595959"/>
                </a:solidFill>
              </a:rPr>
              <a:t>Характеристики рекламного места</a:t>
            </a:r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595959"/>
                </a:solidFill>
              </a:rPr>
              <a:t>Параметры внешней среды</a:t>
            </a:r>
          </a:p>
          <a:p>
            <a:endParaRPr lang="ru-RU" sz="1200" dirty="0" smtClean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95959"/>
                </a:solidFill>
              </a:rPr>
              <a:t>Ставка в</a:t>
            </a:r>
            <a:r>
              <a:rPr lang="ru-RU" sz="1200" dirty="0" smtClean="0">
                <a:solidFill>
                  <a:srgbClr val="595959"/>
                </a:solidFill>
              </a:rPr>
              <a:t>ычисляется для каждого показа конкретному пользователя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95959"/>
                </a:solidFill>
              </a:rPr>
              <a:t>Самообучается на основе обратной связи в ходе кампании </a:t>
            </a:r>
            <a:endParaRPr lang="ru-RU" dirty="0">
              <a:solidFill>
                <a:srgbClr val="595959"/>
              </a:solidFill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396520" y="172770"/>
            <a:ext cx="5718515" cy="678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Адаптивная Формула™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Текст 4"/>
          <p:cNvSpPr txBox="1">
            <a:spLocks/>
          </p:cNvSpPr>
          <p:nvPr/>
        </p:nvSpPr>
        <p:spPr>
          <a:xfrm>
            <a:off x="387348" y="835013"/>
            <a:ext cx="5073652" cy="104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</a:rPr>
              <a:t>Новый алгоритм определения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</a:rPr>
              <a:t>эффективной ставки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595959"/>
                </a:solidFill>
                <a:hlinkClick r:id="rId2"/>
              </a:rPr>
              <a:t>http://www.adriver.ru/dsp</a:t>
            </a:r>
            <a:r>
              <a:rPr lang="en-US" sz="1600" dirty="0" smtClean="0">
                <a:solidFill>
                  <a:srgbClr val="595959"/>
                </a:solidFill>
                <a:hlinkClick r:id="rId2"/>
              </a:rPr>
              <a:t>/</a:t>
            </a:r>
            <a:endParaRPr lang="ru-RU" sz="1600" dirty="0" smtClean="0">
              <a:solidFill>
                <a:srgbClr val="59595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595959"/>
              </a:solidFill>
            </a:endParaRPr>
          </a:p>
        </p:txBody>
      </p:sp>
      <p:pic>
        <p:nvPicPr>
          <p:cNvPr id="8" name="Изображение 7" descr="Снимок экрана 2015-11-23 в 17.4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38" y="0"/>
            <a:ext cx="7046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Новые решения Системы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7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Решения системы 2014</a:t>
            </a:r>
            <a:endParaRPr lang="en-US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788767"/>
              </p:ext>
            </p:extLst>
          </p:nvPr>
        </p:nvGraphicFramePr>
        <p:xfrm>
          <a:off x="317500" y="1070203"/>
          <a:ext cx="10782300" cy="539294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765800"/>
                <a:gridCol w="5016500"/>
              </a:tblGrid>
              <a:tr h="5343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Возможность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Подробнее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</a:tr>
              <a:tr h="438990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Vewability</a:t>
                      </a:r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2"/>
                        </a:rPr>
                        <a:t>http://www.adriver.ru/doc/app/ns-company/audit/vabimp-count/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18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Отчет по аудитории сайта рекламодателя: </a:t>
                      </a:r>
                      <a:endParaRPr lang="en-US" sz="1600" b="1" dirty="0" smtClean="0"/>
                    </a:p>
                    <a:p>
                      <a:r>
                        <a:rPr lang="ru-RU" sz="1400" b="0" dirty="0" smtClean="0"/>
                        <a:t>пол, возраст,</a:t>
                      </a:r>
                      <a:r>
                        <a:rPr lang="ru-RU" sz="1400" b="0" baseline="0" dirty="0" smtClean="0"/>
                        <a:t> интересы</a:t>
                      </a:r>
                      <a:r>
                        <a:rPr lang="ru-RU" sz="1400" b="0" dirty="0" smtClean="0"/>
                        <a:t> и их пересечения</a:t>
                      </a:r>
                      <a:r>
                        <a:rPr lang="ru-RU" sz="1400" b="0" baseline="0" dirty="0" smtClean="0"/>
                        <a:t> </a:t>
                      </a:r>
                    </a:p>
                    <a:p>
                      <a:r>
                        <a:rPr lang="ru-RU" sz="1400" b="0" dirty="0" smtClean="0"/>
                        <a:t>(286 сегментов по</a:t>
                      </a:r>
                      <a:r>
                        <a:rPr lang="ru-RU" sz="1400" b="0" baseline="0" dirty="0" smtClean="0"/>
                        <a:t> 27 группам интересов)</a:t>
                      </a:r>
                    </a:p>
                    <a:p>
                      <a:endParaRPr lang="ru-RU" sz="1400" b="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3"/>
                        </a:rPr>
                        <a:t>http://www.adriver.ru/doc/edu-n/pub/statadrv/reports-pub/aud-report/</a:t>
                      </a: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54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Эксель</a:t>
                      </a:r>
                      <a:r>
                        <a:rPr lang="ru-RU" sz="1600" b="1" dirty="0" smtClean="0"/>
                        <a:t>-приложения</a:t>
                      </a:r>
                      <a:r>
                        <a:rPr lang="ru-RU" sz="1600" b="1" baseline="0" dirty="0" smtClean="0"/>
                        <a:t> для быстрой статистики и автоматизации: </a:t>
                      </a:r>
                    </a:p>
                    <a:p>
                      <a:r>
                        <a:rPr lang="ru-RU" sz="1600" b="1" baseline="0" dirty="0" smtClean="0"/>
                        <a:t>Числа</a:t>
                      </a:r>
                    </a:p>
                    <a:p>
                      <a:r>
                        <a:rPr lang="ru-RU" sz="1600" b="1" baseline="0" dirty="0" smtClean="0"/>
                        <a:t>Спецпроекты</a:t>
                      </a:r>
                    </a:p>
                    <a:p>
                      <a:r>
                        <a:rPr lang="ru-RU" sz="1600" b="1" baseline="0" dirty="0" smtClean="0"/>
                        <a:t>Контекст</a:t>
                      </a:r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4"/>
                        </a:rPr>
                        <a:t>http://www.adriver.ru/doc/edu/agency/</a:t>
                      </a:r>
                      <a:r>
                        <a:rPr lang="en-US" sz="1200" dirty="0" smtClean="0"/>
                        <a:t> 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Снятие скриншотов </a:t>
                      </a:r>
                    </a:p>
                    <a:p>
                      <a:r>
                        <a:rPr lang="ru-RU" sz="1000" b="1" dirty="0" smtClean="0"/>
                        <a:t>при</a:t>
                      </a:r>
                      <a:r>
                        <a:rPr lang="ru-RU" sz="1000" b="1" baseline="0" dirty="0" smtClean="0"/>
                        <a:t> управлении через </a:t>
                      </a:r>
                      <a:r>
                        <a:rPr lang="en-US" sz="1000" b="1" baseline="0" dirty="0" err="1" smtClean="0"/>
                        <a:t>AdRiver</a:t>
                      </a:r>
                      <a:endParaRPr lang="ru-RU" sz="10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5"/>
                        </a:rPr>
                        <a:t>http://www.adriver.ru/doc/ban/screenmaker/</a:t>
                      </a:r>
                      <a:r>
                        <a:rPr lang="en-US" sz="1200" dirty="0" smtClean="0"/>
                        <a:t> 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Бенчмарки</a:t>
                      </a:r>
                      <a:r>
                        <a:rPr lang="ru-RU" sz="1600" b="1" baseline="0" dirty="0" smtClean="0"/>
                        <a:t> по форматам</a:t>
                      </a:r>
                      <a:endParaRPr lang="ru-RU" sz="1600" b="1" dirty="0" smtClean="0"/>
                    </a:p>
                    <a:p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6"/>
                        </a:rPr>
                        <a:t>http://www.adriver.ru/doc/edu/agency/benchmarks.html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Programmatic</a:t>
                      </a:r>
                      <a:r>
                        <a:rPr lang="ru-RU" sz="1600" b="1" dirty="0" smtClean="0"/>
                        <a:t>: </a:t>
                      </a:r>
                      <a:endParaRPr lang="ru-RU" sz="1600" b="1" baseline="0" dirty="0" smtClean="0"/>
                    </a:p>
                    <a:p>
                      <a:r>
                        <a:rPr lang="en-US" sz="1600" b="1" baseline="0" dirty="0" smtClean="0"/>
                        <a:t>SSP-</a:t>
                      </a:r>
                      <a:r>
                        <a:rPr lang="ru-RU" sz="1600" b="1" baseline="0" dirty="0" smtClean="0"/>
                        <a:t>модуль</a:t>
                      </a:r>
                    </a:p>
                    <a:p>
                      <a:r>
                        <a:rPr lang="en-US" sz="1600" b="1" baseline="0" dirty="0" smtClean="0"/>
                        <a:t>DSP</a:t>
                      </a:r>
                      <a:r>
                        <a:rPr lang="ru-RU" sz="1600" b="1" baseline="0" dirty="0" smtClean="0"/>
                        <a:t> (Формула)</a:t>
                      </a:r>
                      <a:r>
                        <a:rPr lang="en-US" sz="1600" b="1" baseline="0" dirty="0" smtClean="0"/>
                        <a:t>, </a:t>
                      </a:r>
                      <a:endParaRPr lang="ru-RU" sz="1600" b="1" baseline="0" dirty="0" smtClean="0"/>
                    </a:p>
                    <a:p>
                      <a:r>
                        <a:rPr lang="en-US" sz="1600" b="1" baseline="0" dirty="0" smtClean="0"/>
                        <a:t>DMP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en-US" sz="1600" b="1" baseline="0" dirty="0" smtClean="0"/>
                        <a:t>(</a:t>
                      </a:r>
                      <a:r>
                        <a:rPr lang="ru-RU" sz="1600" b="1" baseline="0" dirty="0" smtClean="0"/>
                        <a:t>предоставление данных</a:t>
                      </a:r>
                      <a:r>
                        <a:rPr lang="en-US" sz="1600" b="1" baseline="0" dirty="0" smtClean="0"/>
                        <a:t>)</a:t>
                      </a:r>
                      <a:endParaRPr lang="ru-RU" sz="1600" b="1" dirty="0" smtClean="0"/>
                    </a:p>
                    <a:p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hlinkClick r:id="rId7"/>
                        </a:rPr>
                        <a:t>http://www.adriver.ru/rtb/</a:t>
                      </a:r>
                      <a:r>
                        <a:rPr lang="en-US" sz="1200" b="0" dirty="0" smtClean="0"/>
                        <a:t> </a:t>
                      </a:r>
                    </a:p>
                    <a:p>
                      <a:r>
                        <a:rPr lang="en-US" sz="1200" b="0" baseline="0" dirty="0" smtClean="0">
                          <a:hlinkClick r:id="rId8"/>
                        </a:rPr>
                        <a:t>http://www.adriver.ru/doc/ssp/</a:t>
                      </a:r>
                      <a:r>
                        <a:rPr lang="ru-RU" sz="1200" b="0" baseline="0" dirty="0" smtClean="0"/>
                        <a:t> </a:t>
                      </a:r>
                      <a:endParaRPr lang="en-US" sz="1200" b="0" baseline="0" dirty="0" smtClean="0"/>
                    </a:p>
                    <a:p>
                      <a:r>
                        <a:rPr lang="en-US" sz="1200" b="0" baseline="0" dirty="0" smtClean="0">
                          <a:hlinkClick r:id="rId9"/>
                        </a:rPr>
                        <a:t>http://www.adriver.ru/rtb/dmp/</a:t>
                      </a:r>
                      <a:endParaRPr lang="en-US" sz="1200" b="0" baseline="0" dirty="0" smtClean="0"/>
                    </a:p>
                    <a:p>
                      <a:r>
                        <a:rPr lang="en-US" sz="1200" b="0" baseline="0" dirty="0" smtClean="0">
                          <a:hlinkClick r:id="rId10"/>
                        </a:rPr>
                        <a:t>http://www.adriver.ru/about/news/2015/02/20/news_415.html</a:t>
                      </a:r>
                      <a:endParaRPr lang="en-US" sz="1200" b="0" baseline="0" dirty="0" smtClean="0"/>
                    </a:p>
                    <a:p>
                      <a:r>
                        <a:rPr lang="en-US" sz="1200" b="0" baseline="0" dirty="0" smtClean="0">
                          <a:hlinkClick r:id="rId11"/>
                        </a:rPr>
                        <a:t>https://www.adriver.ru/doc/articles/articles_845.html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07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Решения системы 2015</a:t>
            </a:r>
            <a:endParaRPr lang="en-US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447605"/>
              </p:ext>
            </p:extLst>
          </p:nvPr>
        </p:nvGraphicFramePr>
        <p:xfrm>
          <a:off x="317500" y="1070203"/>
          <a:ext cx="10782300" cy="553039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690659"/>
                <a:gridCol w="5091641"/>
              </a:tblGrid>
              <a:tr h="5343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Возможность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Подробнее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</a:tr>
              <a:tr h="43899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ВЫГРУЗКИ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мониторинга, </a:t>
                      </a:r>
                      <a:r>
                        <a:rPr lang="en-US" sz="1600" b="1" dirty="0" smtClean="0"/>
                        <a:t>dashboard</a:t>
                      </a:r>
                      <a:r>
                        <a:rPr lang="ru-RU" sz="1600" b="1" dirty="0" smtClean="0"/>
                        <a:t>,</a:t>
                      </a:r>
                      <a:r>
                        <a:rPr lang="ru-RU" sz="1600" b="1" baseline="0" dirty="0" smtClean="0"/>
                        <a:t> конструктор выгрузок: </a:t>
                      </a:r>
                    </a:p>
                    <a:p>
                      <a:r>
                        <a:rPr lang="ru-RU" sz="1000" b="1" baseline="0" dirty="0" smtClean="0"/>
                        <a:t>Метаданные </a:t>
                      </a:r>
                    </a:p>
                    <a:p>
                      <a:r>
                        <a:rPr lang="ru-RU" sz="1000" b="1" baseline="0" dirty="0" smtClean="0"/>
                        <a:t>Идентификаторы</a:t>
                      </a:r>
                    </a:p>
                    <a:p>
                      <a:r>
                        <a:rPr lang="ru-RU" sz="1000" b="1" baseline="0" dirty="0" smtClean="0"/>
                        <a:t>Статистика (показы, клики, охват, уникальные. клики, частоты)</a:t>
                      </a:r>
                      <a:endParaRPr lang="ru-RU" sz="10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http://www.adriver.ru/products/agency/upload-base/</a:t>
                      </a:r>
                      <a:endParaRPr lang="en-US" sz="1200" dirty="0" smtClean="0"/>
                    </a:p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5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ОТЧЕТ по рекламной кампании  </a:t>
                      </a:r>
                    </a:p>
                    <a:p>
                      <a:r>
                        <a:rPr lang="ru-RU" sz="1000" b="1" dirty="0" smtClean="0"/>
                        <a:t>отчет с аудиторией по показам, кликам</a:t>
                      </a:r>
                      <a:endParaRPr lang="ru-RU" sz="10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Заказ в</a:t>
                      </a:r>
                      <a:r>
                        <a:rPr lang="ru-RU" sz="12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интерфейсе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52">
                <a:tc>
                  <a:txBody>
                    <a:bodyPr/>
                    <a:lstStyle/>
                    <a:p>
                      <a:r>
                        <a:rPr lang="ru-RU" sz="1600" b="1" smtClean="0"/>
                        <a:t>БАННЕРЫ</a:t>
                      </a:r>
                      <a:r>
                        <a:rPr lang="ru-RU" sz="1600" b="1" baseline="0" smtClean="0"/>
                        <a:t> стандартов</a:t>
                      </a:r>
                      <a:r>
                        <a:rPr lang="en-US" sz="1600" b="1" baseline="0" smtClean="0"/>
                        <a:t> </a:t>
                      </a:r>
                      <a:r>
                        <a:rPr lang="en-US" sz="1600" b="1" baseline="0" dirty="0" smtClean="0"/>
                        <a:t>VAST </a:t>
                      </a:r>
                      <a:r>
                        <a:rPr lang="en-US" sz="1600" b="1" baseline="0" smtClean="0"/>
                        <a:t>3.0, VPAID</a:t>
                      </a:r>
                      <a:r>
                        <a:rPr lang="ru-RU" sz="1600" b="1" baseline="0" smtClean="0"/>
                        <a:t>, </a:t>
                      </a:r>
                      <a:r>
                        <a:rPr lang="en-US" sz="1600" b="1" baseline="0" smtClean="0"/>
                        <a:t>DAAST</a:t>
                      </a:r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3"/>
                        </a:rPr>
                        <a:t>http://www.adriver.ru/doc/ban/spec/spec_863.html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5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ВИДЕООТЧЕТ </a:t>
                      </a:r>
                      <a:r>
                        <a:rPr lang="ru-RU" sz="1600" b="1" baseline="0" dirty="0" smtClean="0"/>
                        <a:t> </a:t>
                      </a:r>
                      <a:endParaRPr lang="ru-RU" sz="1600" b="1" dirty="0" smtClean="0"/>
                    </a:p>
                    <a:p>
                      <a:r>
                        <a:rPr lang="ru-RU" sz="1000" b="1" dirty="0" smtClean="0"/>
                        <a:t>Баннеры </a:t>
                      </a:r>
                      <a:r>
                        <a:rPr lang="en-US" sz="1000" b="1" dirty="0" smtClean="0"/>
                        <a:t>VAST, </a:t>
                      </a:r>
                      <a:endParaRPr lang="ru-RU" sz="1000" b="1" dirty="0" smtClean="0"/>
                    </a:p>
                    <a:p>
                      <a:r>
                        <a:rPr lang="en-US" sz="1000" b="1" dirty="0" smtClean="0"/>
                        <a:t>Counter VAST, </a:t>
                      </a:r>
                      <a:endParaRPr lang="ru-RU" sz="1000" b="1" dirty="0" smtClean="0"/>
                    </a:p>
                    <a:p>
                      <a:r>
                        <a:rPr lang="ru-RU" sz="1000" b="1" dirty="0" smtClean="0"/>
                        <a:t>Контейнер </a:t>
                      </a:r>
                      <a:r>
                        <a:rPr lang="en-US" sz="1000" b="1" dirty="0" smtClean="0"/>
                        <a:t>VPAID</a:t>
                      </a:r>
                    </a:p>
                    <a:p>
                      <a:r>
                        <a:rPr lang="ru-RU" sz="1000" b="1" dirty="0" smtClean="0"/>
                        <a:t>События в отчете</a:t>
                      </a:r>
                      <a:r>
                        <a:rPr lang="ru-RU" sz="1000" b="1" baseline="0" dirty="0" smtClean="0"/>
                        <a:t> и охваты по событиям</a:t>
                      </a:r>
                    </a:p>
                    <a:p>
                      <a:r>
                        <a:rPr lang="ru-RU" sz="1000" b="1" baseline="0" dirty="0" smtClean="0"/>
                        <a:t>Хостинг видеоматериалов</a:t>
                      </a:r>
                      <a:endParaRPr lang="ru-RU" sz="10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2E75B6"/>
                          </a:solidFill>
                          <a:hlinkClick r:id="rId4"/>
                        </a:rPr>
                        <a:t>http://www.adriver.ru/products/agency/reporting-extra/3/</a:t>
                      </a:r>
                      <a:endParaRPr lang="en-US" sz="1200" dirty="0" smtClean="0">
                        <a:solidFill>
                          <a:srgbClr val="2E75B6"/>
                        </a:solidFill>
                      </a:endParaRPr>
                    </a:p>
                    <a:p>
                      <a:endParaRPr lang="ru-RU" sz="1200" dirty="0">
                        <a:solidFill>
                          <a:srgbClr val="2E75B6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/>
                        <a:t>ОТЧЕТ по качеству трафика</a:t>
                      </a:r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5"/>
                        </a:rPr>
                        <a:t>http://www.adriver.ru/products/agency/reporting-extra/2/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7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ОТЧЕТ</a:t>
                      </a:r>
                      <a:r>
                        <a:rPr lang="ru-RU" sz="1600" b="1" baseline="0" dirty="0" smtClean="0"/>
                        <a:t> по мобильному трафику</a:t>
                      </a:r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6"/>
                        </a:rPr>
                        <a:t>http://www.adriver.ru/products/agency/reporting-extra/1/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9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 синхронизаций аудиторий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исследователями 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TNS, OMI,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GFK)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7"/>
                        </a:rPr>
                        <a:t>http://www.adriver.ru/products/agency/sync/</a:t>
                      </a:r>
                      <a:endParaRPr lang="en-US" sz="1200" dirty="0" smtClean="0"/>
                    </a:p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Новый прайс, новые услуги</a:t>
                      </a:r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90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Биллинг</a:t>
                      </a:r>
                      <a:r>
                        <a:rPr lang="ru-RU" sz="1600" b="1" dirty="0" smtClean="0"/>
                        <a:t> потребленных услуг</a:t>
                      </a:r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76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Решения системы 2016</a:t>
            </a:r>
            <a:endParaRPr lang="en-US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720789"/>
              </p:ext>
            </p:extLst>
          </p:nvPr>
        </p:nvGraphicFramePr>
        <p:xfrm>
          <a:off x="317500" y="1070203"/>
          <a:ext cx="10782300" cy="547211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690659"/>
                <a:gridCol w="5091641"/>
              </a:tblGrid>
              <a:tr h="5343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Возможность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Подробнее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</a:tr>
              <a:tr h="438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Выгрузка аудитории</a:t>
                      </a:r>
                      <a:r>
                        <a:rPr lang="ru-RU" sz="1600" b="1" baseline="0" dirty="0" smtClean="0"/>
                        <a:t> в другие системы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/>
                        <a:t>в </a:t>
                      </a:r>
                      <a:r>
                        <a:rPr lang="en-US" sz="1600" dirty="0" smtClean="0"/>
                        <a:t>DoubleClick Bid Manager</a:t>
                      </a:r>
                      <a:r>
                        <a:rPr lang="ru-RU" sz="1600" dirty="0" smtClean="0"/>
                        <a:t>, </a:t>
                      </a:r>
                      <a:r>
                        <a:rPr lang="en-US" sz="1600" dirty="0" err="1" smtClean="0"/>
                        <a:t>myTarget</a:t>
                      </a:r>
                      <a:r>
                        <a:rPr lang="ru-RU" sz="1600" dirty="0" smtClean="0"/>
                        <a:t> для </a:t>
                      </a:r>
                      <a:r>
                        <a:rPr lang="ru-RU" sz="1600" dirty="0" err="1" smtClean="0"/>
                        <a:t>ремаркетинов</a:t>
                      </a: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2"/>
                        </a:rPr>
                        <a:t>http://www.adriver.ru/products/agency/export/</a:t>
                      </a:r>
                      <a:endParaRPr lang="ru-RU" sz="1200" dirty="0" smtClean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Оперативный</a:t>
                      </a:r>
                      <a:r>
                        <a:rPr lang="ru-RU" sz="1600" b="1" baseline="0" dirty="0" smtClean="0"/>
                        <a:t> отчет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/>
                        <a:t>Показы, клики, охваты, частоты, аудитория, устройства</a:t>
                      </a:r>
                      <a:endParaRPr lang="en-US" sz="16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VPAID-</a:t>
                      </a:r>
                      <a:r>
                        <a:rPr lang="ru-RU" sz="1600" b="1" dirty="0" smtClean="0"/>
                        <a:t>продукт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r>
                        <a:rPr lang="ru-RU" sz="1200" dirty="0" smtClean="0"/>
                        <a:t>Контейнер </a:t>
                      </a:r>
                      <a:r>
                        <a:rPr lang="en-US" sz="1200" dirty="0" smtClean="0"/>
                        <a:t>VPAID </a:t>
                      </a:r>
                      <a:r>
                        <a:rPr lang="ru-RU" sz="1200" dirty="0" smtClean="0"/>
                        <a:t>на ведущих </a:t>
                      </a:r>
                      <a:r>
                        <a:rPr lang="ru-RU" sz="1200" dirty="0" err="1" smtClean="0"/>
                        <a:t>видеохостингах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>
                          <a:hlinkClick r:id="rId3"/>
                        </a:rPr>
                        <a:t>http://www.adriver.ru/doc/ban/spec/spec_863.html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Хостинг VAST/VPAID/DAAST видео/аудио материалов до 10 МБ на серверах </a:t>
                      </a:r>
                      <a:r>
                        <a:rPr lang="ru-RU" sz="1200" dirty="0" err="1" smtClean="0"/>
                        <a:t>AdRiver</a:t>
                      </a:r>
                      <a:endParaRPr lang="en-US" sz="1200" dirty="0" smtClean="0"/>
                    </a:p>
                    <a:p>
                      <a:pPr algn="l"/>
                      <a:r>
                        <a:rPr lang="ru-RU" sz="1200" dirty="0" smtClean="0"/>
                        <a:t>Отчет </a:t>
                      </a:r>
                      <a:r>
                        <a:rPr lang="en-US" sz="1200" dirty="0" smtClean="0"/>
                        <a:t>VPAID</a:t>
                      </a:r>
                      <a:r>
                        <a:rPr lang="ru-RU" sz="1200" dirty="0" smtClean="0"/>
                        <a:t>: </a:t>
                      </a:r>
                      <a:r>
                        <a:rPr lang="en-US" sz="1200" dirty="0" smtClean="0"/>
                        <a:t>  </a:t>
                      </a:r>
                      <a:r>
                        <a:rPr lang="ru-RU" sz="1200" dirty="0" smtClean="0"/>
                        <a:t>все события </a:t>
                      </a:r>
                      <a:r>
                        <a:rPr lang="en-US" sz="1200" dirty="0" smtClean="0"/>
                        <a:t>VAST</a:t>
                      </a:r>
                      <a:r>
                        <a:rPr lang="ru-RU" sz="1200" dirty="0" smtClean="0"/>
                        <a:t> плюс </a:t>
                      </a:r>
                      <a:r>
                        <a:rPr lang="en-US" sz="1200" dirty="0" smtClean="0"/>
                        <a:t>VPAID </a:t>
                      </a:r>
                      <a:endParaRPr lang="ru-RU" sz="1200" dirty="0" smtClean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Arial"/>
                        <a:buChar char="•"/>
                      </a:pPr>
                      <a:r>
                        <a:rPr lang="ru-RU" sz="1200" dirty="0" smtClean="0"/>
                        <a:t>Воронка просмотров по показам, квартилям, наведениям</a:t>
                      </a:r>
                    </a:p>
                    <a:p>
                      <a:pPr marL="228600" indent="-228600">
                        <a:buFont typeface="Arial"/>
                        <a:buChar char="•"/>
                      </a:pPr>
                      <a:r>
                        <a:rPr lang="ru-RU" sz="1200" dirty="0" smtClean="0"/>
                        <a:t>Время просмотра: Общее время просмотра, Общее время курсора над баннером</a:t>
                      </a:r>
                    </a:p>
                    <a:p>
                      <a:pPr marL="228600" indent="-228600">
                        <a:buFont typeface="Arial"/>
                        <a:buChar char="•"/>
                      </a:pPr>
                      <a:r>
                        <a:rPr lang="ru-RU" sz="1200" dirty="0" smtClean="0"/>
                        <a:t>Время по секундам: Средняя громкость, Средний процент видимости, Вкладка в фокусе</a:t>
                      </a:r>
                    </a:p>
                    <a:p>
                      <a:pPr marL="228600" indent="-228600">
                        <a:buFont typeface="Arial"/>
                        <a:buChar char="•"/>
                      </a:pPr>
                      <a:r>
                        <a:rPr lang="ru-RU" sz="1200" dirty="0" smtClean="0"/>
                        <a:t>Размер </a:t>
                      </a:r>
                      <a:r>
                        <a:rPr lang="ru-RU" sz="1200" dirty="0" err="1" smtClean="0"/>
                        <a:t>плейра</a:t>
                      </a:r>
                      <a:r>
                        <a:rPr lang="ru-RU" sz="1200" dirty="0" smtClean="0"/>
                        <a:t>: 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Доля трафика, Вкладка в фокусе, </a:t>
                      </a:r>
                      <a:r>
                        <a:rPr lang="en-US" sz="1200" dirty="0" smtClean="0"/>
                        <a:t>v</a:t>
                      </a:r>
                      <a:r>
                        <a:rPr lang="ru-RU" sz="1200" dirty="0" err="1" smtClean="0"/>
                        <a:t>iewability</a:t>
                      </a:r>
                      <a:endParaRPr lang="ru-RU" sz="1200" dirty="0" smtClean="0"/>
                    </a:p>
                    <a:p>
                      <a:pPr marL="228600" indent="-228600">
                        <a:buFont typeface="Arial"/>
                        <a:buChar char="•"/>
                      </a:pPr>
                      <a:r>
                        <a:rPr lang="ru-RU" sz="1200" dirty="0" smtClean="0"/>
                        <a:t>Площадка/формат по размерам плейера</a:t>
                      </a:r>
                    </a:p>
                    <a:p>
                      <a:pPr marL="228600" indent="-228600">
                        <a:buFont typeface="Arial"/>
                        <a:buChar char="•"/>
                      </a:pPr>
                      <a:r>
                        <a:rPr lang="ru-RU" sz="1200" dirty="0" err="1" smtClean="0"/>
                        <a:t>Viewability</a:t>
                      </a:r>
                      <a:r>
                        <a:rPr lang="ru-RU" sz="1200" dirty="0" smtClean="0"/>
                        <a:t>: Вкладка в фокусе, Средний </a:t>
                      </a:r>
                      <a:r>
                        <a:rPr lang="ru-RU" sz="1200" dirty="0" err="1" smtClean="0"/>
                        <a:t>viewability</a:t>
                      </a:r>
                      <a:r>
                        <a:rPr lang="ru-RU" sz="1200" dirty="0" smtClean="0"/>
                        <a:t>, </a:t>
                      </a:r>
                      <a:r>
                        <a:rPr lang="en-US" sz="1200" dirty="0" smtClean="0"/>
                        <a:t>v</a:t>
                      </a:r>
                      <a:r>
                        <a:rPr lang="ru-RU" sz="1200" dirty="0" err="1" smtClean="0"/>
                        <a:t>iewable</a:t>
                      </a:r>
                      <a:r>
                        <a:rPr lang="ru-RU" sz="1200" dirty="0" smtClean="0"/>
                        <a:t>, </a:t>
                      </a:r>
                      <a:r>
                        <a:rPr lang="en-US" sz="1200" dirty="0" smtClean="0"/>
                        <a:t>u</a:t>
                      </a:r>
                      <a:r>
                        <a:rPr lang="ru-RU" sz="1200" dirty="0" err="1" smtClean="0"/>
                        <a:t>nviewable</a:t>
                      </a:r>
                      <a:r>
                        <a:rPr lang="ru-RU" sz="1200" dirty="0" smtClean="0"/>
                        <a:t>, </a:t>
                      </a:r>
                      <a:r>
                        <a:rPr lang="en-US" sz="1200" dirty="0" smtClean="0"/>
                        <a:t>u</a:t>
                      </a:r>
                      <a:r>
                        <a:rPr lang="ru-RU" sz="1200" dirty="0" err="1" smtClean="0"/>
                        <a:t>nmeasurable</a:t>
                      </a:r>
                      <a:endParaRPr lang="en-US" sz="120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Отчет по </a:t>
                      </a:r>
                      <a:r>
                        <a:rPr lang="ru-RU" sz="1600" b="1" dirty="0" err="1" smtClean="0"/>
                        <a:t>скорингу</a:t>
                      </a:r>
                      <a:r>
                        <a:rPr lang="ru-RU" sz="1600" b="1" dirty="0" smtClean="0"/>
                        <a:t> трафика рекламного размещения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Три уровня оценки поведенческих и технических характеристик аудитории </a:t>
                      </a: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Поведенческие характеристики аудитории: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наличие поведенческой истории, подтвержденных действий в сети;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Технические характеристики аудитории: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наличие и активность идентификатора пользователя,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скорость отклика по рекламно-информационным материалам,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типы используемых устройств</a:t>
                      </a:r>
                      <a:endParaRPr lang="ru-RU" sz="1200" b="0" dirty="0" smtClean="0"/>
                    </a:p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30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151467" y="2813050"/>
            <a:ext cx="9791700" cy="1729316"/>
          </a:xfrm>
        </p:spPr>
        <p:txBody>
          <a:bodyPr/>
          <a:lstStyle/>
          <a:p>
            <a:r>
              <a:rPr lang="ru-RU" dirty="0" smtClean="0"/>
              <a:t>Технологии </a:t>
            </a:r>
            <a:r>
              <a:rPr lang="en-US" dirty="0" err="1" smtClean="0"/>
              <a:t>AdRiver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/>
              <a:t>д</a:t>
            </a:r>
            <a:r>
              <a:rPr lang="ru-RU" dirty="0" smtClean="0"/>
              <a:t>ля решения задач </a:t>
            </a:r>
          </a:p>
          <a:p>
            <a:r>
              <a:rPr lang="ru-RU" dirty="0"/>
              <a:t>р</a:t>
            </a:r>
            <a:r>
              <a:rPr lang="ru-RU" dirty="0" smtClean="0"/>
              <a:t>екламодателей и агентств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84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151467" y="1924046"/>
            <a:ext cx="7814733" cy="368935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600" dirty="0" err="1" smtClean="0"/>
              <a:t>Дополниельно</a:t>
            </a:r>
            <a:r>
              <a:rPr lang="ru-RU" sz="3600" dirty="0" smtClean="0"/>
              <a:t>: </a:t>
            </a:r>
          </a:p>
          <a:p>
            <a:pPr>
              <a:spcAft>
                <a:spcPts val="0"/>
              </a:spcAft>
            </a:pPr>
            <a:r>
              <a:rPr lang="ru-RU" sz="3600" dirty="0" smtClean="0"/>
              <a:t>Виды кодов </a:t>
            </a:r>
          </a:p>
          <a:p>
            <a:pPr>
              <a:spcAft>
                <a:spcPts val="0"/>
              </a:spcAft>
            </a:pPr>
            <a:r>
              <a:rPr lang="ru-RU" sz="3600" dirty="0" smtClean="0"/>
              <a:t>Расхождения</a:t>
            </a:r>
          </a:p>
          <a:p>
            <a:pPr>
              <a:spcAft>
                <a:spcPts val="0"/>
              </a:spcAft>
            </a:pPr>
            <a:r>
              <a:rPr lang="ru-RU" sz="3600" dirty="0" smtClean="0"/>
              <a:t>Необходимость пиксель-аудита</a:t>
            </a:r>
          </a:p>
        </p:txBody>
      </p:sp>
    </p:spTree>
    <p:extLst>
      <p:ext uri="{BB962C8B-B14F-4D97-AF65-F5344CB8AC3E}">
        <p14:creationId xmlns:p14="http://schemas.microsoft.com/office/powerpoint/2010/main" val="82472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330" y="137613"/>
            <a:ext cx="9733769" cy="661988"/>
          </a:xfrm>
        </p:spPr>
        <p:txBody>
          <a:bodyPr/>
          <a:lstStyle/>
          <a:p>
            <a:r>
              <a:rPr lang="ru-RU" b="1" dirty="0" smtClean="0"/>
              <a:t>Терминология </a:t>
            </a:r>
            <a:r>
              <a:rPr lang="en-US" b="1" dirty="0" err="1" smtClean="0"/>
              <a:t>AdRiver</a:t>
            </a:r>
            <a:r>
              <a:rPr lang="ru-RU" b="1" dirty="0" smtClean="0"/>
              <a:t>: какие бывают коды</a:t>
            </a:r>
            <a:endParaRPr lang="en-US" b="1" dirty="0"/>
          </a:p>
        </p:txBody>
      </p:sp>
      <p:sp>
        <p:nvSpPr>
          <p:cNvPr id="9" name="Прямоугольник 9"/>
          <p:cNvSpPr/>
          <p:nvPr/>
        </p:nvSpPr>
        <p:spPr>
          <a:xfrm>
            <a:off x="1930901" y="4933060"/>
            <a:ext cx="261580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ВИДЕО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VAST</a:t>
            </a:r>
            <a:r>
              <a:rPr lang="ru-RU" sz="1600" b="1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 2.0, 3.0, </a:t>
            </a:r>
            <a:r>
              <a:rPr lang="en-US" sz="1600" b="1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VPAID</a:t>
            </a:r>
            <a:endParaRPr lang="ru-RU" sz="1600" b="1" dirty="0" smtClean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29660"/>
              </p:ext>
            </p:extLst>
          </p:nvPr>
        </p:nvGraphicFramePr>
        <p:xfrm>
          <a:off x="809228" y="1026542"/>
          <a:ext cx="9439671" cy="515835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538586"/>
                <a:gridCol w="3340970"/>
                <a:gridCol w="2560115"/>
              </a:tblGrid>
              <a:tr h="1006557">
                <a:tc>
                  <a:txBody>
                    <a:bodyPr/>
                    <a:lstStyle/>
                    <a:p>
                      <a:pPr algn="l" fontAlgn="ctr"/>
                      <a:endParaRPr lang="ru-RU" sz="18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800" b="1" u="none" strike="noStrike" dirty="0" smtClean="0">
                          <a:effectLst/>
                        </a:rPr>
                        <a:t>БАННЕРЫ:</a:t>
                      </a:r>
                      <a:r>
                        <a:rPr lang="ru-RU" sz="18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</a:rPr>
                        <a:t>Управление</a:t>
                      </a:r>
                    </a:p>
                    <a:p>
                      <a:pPr algn="l" fontAlgn="ctr"/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8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800" b="1" u="none" strike="noStrike" dirty="0" smtClean="0">
                          <a:effectLst/>
                        </a:rPr>
                        <a:t>БАННЕРЫ: Аудит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8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800" b="1" u="none" strike="noStrike" dirty="0" err="1" smtClean="0">
                          <a:effectLst/>
                        </a:rPr>
                        <a:t>Трекерный</a:t>
                      </a:r>
                      <a:r>
                        <a:rPr lang="ru-RU" sz="1800" b="1" u="none" strike="noStrike" dirty="0" smtClean="0">
                          <a:effectLst/>
                        </a:rPr>
                        <a:t> сайт </a:t>
                      </a:r>
                    </a:p>
                    <a:p>
                      <a:pPr algn="l" fontAlgn="ctr"/>
                      <a:r>
                        <a:rPr lang="ru-RU" sz="1600" b="1" u="none" strike="noStrike" dirty="0" smtClean="0">
                          <a:effectLst/>
                        </a:rPr>
                        <a:t>(для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посткампейн</a:t>
                      </a:r>
                      <a:r>
                        <a:rPr lang="ru-RU" sz="1600" b="1" u="none" strike="noStrike" dirty="0" smtClean="0">
                          <a:effectLst/>
                        </a:rPr>
                        <a:t>-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анализа)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</a:tr>
              <a:tr h="1726297">
                <a:tc>
                  <a:txBody>
                    <a:bodyPr/>
                    <a:lstStyle/>
                    <a:p>
                      <a:pPr algn="l" fontAlgn="ctr"/>
                      <a:endParaRPr lang="ru-RU" sz="16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Слайс</a:t>
                      </a:r>
                    </a:p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Для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площадок на </a:t>
                      </a:r>
                      <a:r>
                        <a:rPr lang="ru-RU" sz="1600" u="none" strike="noStrike" baseline="0" dirty="0" err="1" smtClean="0">
                          <a:effectLst/>
                        </a:rPr>
                        <a:t>Адривере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</a:t>
                      </a:r>
                      <a:endParaRPr lang="en-US" sz="1600" u="none" strike="noStrike" baseline="0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hlinkClick r:id="rId2"/>
                        </a:rPr>
                        <a:t>http://www.adriver.ru/publisher/users/</a:t>
                      </a:r>
                      <a:endParaRPr lang="ru-RU" sz="1200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ru-RU" sz="1600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Пиксель 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600" u="none" strike="noStrike" baseline="0" dirty="0" smtClean="0">
                          <a:effectLst/>
                        </a:rPr>
                        <a:t>Мейл, Рамблер, РБК, Лента,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Rutube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, спецпроекты, статьи, </a:t>
                      </a:r>
                    </a:p>
                    <a:p>
                      <a:pPr algn="l" fontAlgn="ctr"/>
                      <a:r>
                        <a:rPr lang="ru-RU" sz="1600" u="none" strike="noStrike" baseline="0" dirty="0" smtClean="0">
                          <a:effectLst/>
                        </a:rPr>
                        <a:t>прошивка </a:t>
                      </a:r>
                      <a:r>
                        <a:rPr lang="ru-RU" sz="1600" u="none" strike="noStrike" baseline="0" dirty="0" err="1" smtClean="0">
                          <a:effectLst/>
                        </a:rPr>
                        <a:t>флеша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u="none" strike="noStrike" kern="1200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600" u="none" strike="noStrike" kern="1200" dirty="0" err="1" smtClean="0">
                          <a:effectLst/>
                        </a:rPr>
                        <a:t>Сайтовый</a:t>
                      </a:r>
                      <a:r>
                        <a:rPr lang="ru-RU" sz="1600" u="none" strike="noStrike" kern="1200" baseline="0" dirty="0" smtClean="0">
                          <a:effectLst/>
                        </a:rPr>
                        <a:t> код </a:t>
                      </a:r>
                    </a:p>
                    <a:p>
                      <a:pPr algn="l" fontAlgn="ctr"/>
                      <a:r>
                        <a:rPr lang="ru-RU" sz="1600" u="none" strike="noStrike" kern="1200" baseline="0" dirty="0" smtClean="0">
                          <a:effectLst/>
                        </a:rPr>
                        <a:t>С </a:t>
                      </a:r>
                      <a:r>
                        <a:rPr lang="ru-RU" sz="1600" u="none" strike="noStrike" kern="1200" baseline="0" dirty="0" err="1" smtClean="0">
                          <a:effectLst/>
                        </a:rPr>
                        <a:t>сайтзонами</a:t>
                      </a:r>
                      <a:endParaRPr lang="ru-RU" sz="1600" u="none" strike="noStrike" kern="1200" baseline="0" dirty="0" smtClean="0">
                        <a:effectLst/>
                      </a:endParaRPr>
                    </a:p>
                    <a:p>
                      <a:pPr algn="l" fontAlgn="ctr"/>
                      <a:endParaRPr lang="ru-RU" sz="1600" u="none" strike="noStrike" kern="1200" baseline="0" dirty="0" smtClean="0">
                        <a:effectLst/>
                      </a:endParaRPr>
                    </a:p>
                    <a:p>
                      <a:pPr algn="l" fontAlgn="ctr"/>
                      <a:endParaRPr lang="ru-RU" sz="1600" b="1" i="0" u="none" strike="noStrike" kern="1200" dirty="0">
                        <a:solidFill>
                          <a:srgbClr val="0000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2700" marR="12700" marT="12700" marB="0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Делегированная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позиция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Для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некоторых площадок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AdRiver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: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Rian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,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Gismeteo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,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Соловей,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BFM 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и др.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</a:rPr>
                        <a:t>Кликовая</a:t>
                      </a:r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ссылка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Для контекстов, для кликов</a:t>
                      </a:r>
                    </a:p>
                    <a:p>
                      <a:pPr algn="l" fontAlgn="ctr"/>
                      <a:endParaRPr lang="ru-RU" sz="1600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Код </a:t>
                      </a:r>
                      <a:r>
                        <a:rPr lang="ru-RU" sz="1600" u="none" strike="noStrike" dirty="0" smtClean="0">
                          <a:effectLst/>
                        </a:rPr>
                        <a:t>сценария</a:t>
                      </a:r>
                    </a:p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Для всех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остальных случаев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u="none" strike="noStrike" baseline="0" dirty="0" smtClean="0">
                          <a:effectLst/>
                        </a:rPr>
                        <a:t>и случаев по умолчанию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Эмптиклик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Для кнопки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плей</a:t>
                      </a:r>
                      <a:r>
                        <a:rPr lang="ru-RU" sz="1600" u="none" strike="noStrike" dirty="0" smtClean="0">
                          <a:effectLst/>
                        </a:rPr>
                        <a:t>/стоп, </a:t>
                      </a:r>
                    </a:p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для контекстов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24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Расхождения: виды и способы устранения</a:t>
            </a:r>
            <a:endParaRPr lang="en-US" b="1" dirty="0"/>
          </a:p>
        </p:txBody>
      </p:sp>
      <p:graphicFrame>
        <p:nvGraphicFramePr>
          <p:cNvPr id="4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66816"/>
              </p:ext>
            </p:extLst>
          </p:nvPr>
        </p:nvGraphicFramePr>
        <p:xfrm>
          <a:off x="465283" y="912669"/>
          <a:ext cx="10052628" cy="494732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39817"/>
                <a:gridCol w="5943600"/>
                <a:gridCol w="1869211"/>
              </a:tblGrid>
              <a:tr h="74108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Вид</a:t>
                      </a:r>
                      <a:r>
                        <a:rPr lang="ru-RU" sz="2000" baseline="0" dirty="0" smtClean="0"/>
                        <a:t> расхождения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Что делать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Прочитать</a:t>
                      </a:r>
                      <a:r>
                        <a:rPr lang="ru-RU" sz="2000" baseline="0" dirty="0" smtClean="0"/>
                        <a:t> подробнее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</a:tr>
              <a:tr h="78535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Между кликами</a:t>
                      </a:r>
                      <a:r>
                        <a:rPr lang="ru-RU" sz="1400" baseline="0" dirty="0" smtClean="0"/>
                        <a:t> и переходами на сайт рекламодателя (разница веб-</a:t>
                      </a:r>
                      <a:r>
                        <a:rPr lang="ru-RU" sz="1400" baseline="0" dirty="0" err="1" smtClean="0"/>
                        <a:t>сервинговых</a:t>
                      </a:r>
                      <a:r>
                        <a:rPr lang="ru-RU" sz="1400" baseline="0" dirty="0" smtClean="0"/>
                        <a:t> и веб-аналитических систем)</a:t>
                      </a:r>
                      <a:endParaRPr lang="ru-RU" sz="14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/>
                        <a:t>Причины</a:t>
                      </a:r>
                      <a:r>
                        <a:rPr lang="ru-RU" sz="1200" dirty="0" smtClean="0"/>
                        <a:t>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/>
                        <a:t>Непонимание</a:t>
                      </a:r>
                      <a:r>
                        <a:rPr lang="ru-RU" sz="1200" baseline="0" dirty="0" smtClean="0"/>
                        <a:t> сути кликов и переходов (при сравнении кликов и переходов разница между ними может доставлять даже до 50</a:t>
                      </a:r>
                      <a:r>
                        <a:rPr lang="en-US" sz="1200" baseline="0" dirty="0" smtClean="0"/>
                        <a:t>%)</a:t>
                      </a:r>
                      <a:endParaRPr lang="ru-RU" sz="12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/>
                        <a:t>Разница методик учета систем (в веб-аналитике</a:t>
                      </a:r>
                      <a:r>
                        <a:rPr lang="ru-RU" sz="1200" baseline="0" dirty="0" smtClean="0"/>
                        <a:t> метки, в веб-</a:t>
                      </a:r>
                      <a:r>
                        <a:rPr lang="ru-RU" sz="1200" baseline="0" dirty="0" err="1" smtClean="0"/>
                        <a:t>сервинге</a:t>
                      </a:r>
                      <a:r>
                        <a:rPr lang="ru-RU" sz="1200" baseline="0" dirty="0" smtClean="0"/>
                        <a:t> (в </a:t>
                      </a:r>
                      <a:r>
                        <a:rPr lang="en-US" sz="1200" baseline="0" dirty="0" err="1" smtClean="0"/>
                        <a:t>AdRiver</a:t>
                      </a:r>
                      <a:r>
                        <a:rPr lang="ru-RU" sz="1200" baseline="0" dirty="0" smtClean="0"/>
                        <a:t>)</a:t>
                      </a:r>
                      <a:r>
                        <a:rPr lang="en-US" sz="1200" baseline="0" dirty="0" smtClean="0"/>
                        <a:t> – </a:t>
                      </a:r>
                      <a:r>
                        <a:rPr lang="ru-RU" sz="1200" baseline="0" dirty="0" err="1" smtClean="0"/>
                        <a:t>куки</a:t>
                      </a:r>
                      <a:r>
                        <a:rPr lang="ru-RU" sz="1200" baseline="0" dirty="0" smtClean="0"/>
                        <a:t>). </a:t>
                      </a:r>
                      <a:endParaRPr lang="en-US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baseline="0" dirty="0" smtClean="0"/>
                        <a:t>Допустимый процент</a:t>
                      </a:r>
                      <a:r>
                        <a:rPr lang="ru-RU" sz="1200" baseline="0" dirty="0" smtClean="0"/>
                        <a:t>: 2-5</a:t>
                      </a:r>
                      <a:r>
                        <a:rPr lang="en-US" sz="1200" baseline="0" dirty="0" smtClean="0"/>
                        <a:t>%</a:t>
                      </a:r>
                      <a:endParaRPr lang="ru-RU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/>
                        <a:t>Способы анализа</a:t>
                      </a:r>
                      <a:r>
                        <a:rPr lang="ru-RU" sz="1200" u="sng" baseline="0" dirty="0" smtClean="0"/>
                        <a:t> и устранения</a:t>
                      </a:r>
                      <a:r>
                        <a:rPr lang="ru-RU" sz="1200" baseline="0" dirty="0" smtClean="0"/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Установка на сайт обоих счетчиков - и веб-аналитики и веб-</a:t>
                      </a:r>
                      <a:r>
                        <a:rPr lang="ru-RU" sz="1200" baseline="0" dirty="0" err="1" smtClean="0"/>
                        <a:t>сервинга</a:t>
                      </a:r>
                      <a:r>
                        <a:rPr lang="ru-RU" sz="1200" baseline="0" dirty="0" smtClean="0"/>
                        <a:t>, т.е. приведение к единой точке учета для оценки </a:t>
                      </a:r>
                      <a:r>
                        <a:rPr lang="ru-RU" sz="1200" baseline="0" dirty="0" err="1" smtClean="0"/>
                        <a:t>доходимости</a:t>
                      </a:r>
                      <a:r>
                        <a:rPr lang="ru-RU" sz="1200" baseline="0" dirty="0" smtClean="0"/>
                        <a:t> на сайт, прохождения вглубь сайта, отказов. 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2"/>
                        </a:rPr>
                        <a:t>http://www.adriver.ru/doc/edu-n/pub/statadrv/placeholder-agency/placeholder-agency_962.html</a:t>
                      </a:r>
                      <a:endParaRPr lang="ru-RU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2"/>
                        </a:rPr>
                        <a:t>http://www.adriver.ru/doc/edu-n/pub/statadrv/placeholder-agency/placeholder-agency_962.html</a:t>
                      </a:r>
                      <a:endParaRPr lang="ru-RU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0078D7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Между показами/кликами в </a:t>
                      </a:r>
                      <a:r>
                        <a:rPr lang="en-US" sz="1400" dirty="0" err="1" smtClean="0"/>
                        <a:t>AdRiver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и</a:t>
                      </a:r>
                      <a:r>
                        <a:rPr lang="ru-RU" sz="1400" baseline="0" dirty="0" smtClean="0"/>
                        <a:t> показами/кликами  на площадке (разница двух веб-</a:t>
                      </a:r>
                      <a:r>
                        <a:rPr lang="ru-RU" sz="1400" baseline="0" dirty="0" err="1" smtClean="0"/>
                        <a:t>сервинговых</a:t>
                      </a:r>
                      <a:r>
                        <a:rPr lang="ru-RU" sz="1400" baseline="0" dirty="0" smtClean="0"/>
                        <a:t> систем). Именно для этой оценки и используются независимые аудиторы рекламы </a:t>
                      </a:r>
                      <a:endParaRPr lang="ru-RU" sz="14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/>
                        <a:t>Причины: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/>
                        <a:t>Разница методик учета систем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err="1" smtClean="0"/>
                        <a:t>Баннерорезки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adblock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flashblock</a:t>
                      </a:r>
                      <a:r>
                        <a:rPr lang="en-US" sz="1200" dirty="0" smtClean="0"/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/>
                        <a:t>Естественные</a:t>
                      </a:r>
                      <a:r>
                        <a:rPr lang="ru-RU" sz="1200" baseline="0" dirty="0" smtClean="0"/>
                        <a:t> потери при пробросе кода через код (2-5</a:t>
                      </a:r>
                      <a:r>
                        <a:rPr lang="en-US" sz="1200" baseline="0" dirty="0" smtClean="0"/>
                        <a:t>%)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/>
                        <a:t>Ошибки при настройке размещений</a:t>
                      </a: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/>
                        <a:t>Допустимый процент</a:t>
                      </a:r>
                      <a:r>
                        <a:rPr lang="ru-RU" sz="1200" dirty="0" smtClean="0"/>
                        <a:t>: 10-15</a:t>
                      </a:r>
                      <a:r>
                        <a:rPr lang="en-US" sz="1200" dirty="0" smtClean="0"/>
                        <a:t>%</a:t>
                      </a: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/>
                        <a:t>Способы анализа</a:t>
                      </a:r>
                      <a:r>
                        <a:rPr lang="ru-RU" sz="1200" u="sng" baseline="0" dirty="0" smtClean="0"/>
                        <a:t> и устранения</a:t>
                      </a:r>
                      <a:r>
                        <a:rPr lang="ru-RU" sz="1200" baseline="0" dirty="0" smtClean="0"/>
                        <a:t>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/>
                        <a:t>Оценка качества трафика (</a:t>
                      </a:r>
                      <a:r>
                        <a:rPr lang="en-US" sz="1200" baseline="0" dirty="0" err="1" smtClean="0"/>
                        <a:t>AdRiver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показывают что списано в некачественный трафик и по каким причинам, в </a:t>
                      </a:r>
                      <a:r>
                        <a:rPr lang="en-US" sz="1200" baseline="0" dirty="0" err="1" smtClean="0"/>
                        <a:t>AdRiver</a:t>
                      </a:r>
                      <a:r>
                        <a:rPr lang="ru-RU" sz="1200" baseline="0" dirty="0" smtClean="0"/>
                        <a:t> применяется три уровня </a:t>
                      </a:r>
                      <a:r>
                        <a:rPr lang="ru-RU" sz="1200" baseline="0" dirty="0" err="1" smtClean="0"/>
                        <a:t>антинакрутки</a:t>
                      </a:r>
                      <a:r>
                        <a:rPr lang="ru-RU" sz="1200" baseline="0" dirty="0" smtClean="0"/>
                        <a:t>, алгоритмы не разглашаются)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/>
                        <a:t>Использование </a:t>
                      </a:r>
                      <a:r>
                        <a:rPr lang="en-US" sz="1200" baseline="0" dirty="0" err="1" smtClean="0"/>
                        <a:t>viewability</a:t>
                      </a:r>
                      <a:r>
                        <a:rPr lang="ru-RU" sz="1200" baseline="0" dirty="0" smtClean="0"/>
                        <a:t>- статистики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/>
                        <a:t>Использование </a:t>
                      </a:r>
                      <a:r>
                        <a:rPr lang="en-US" sz="1200" baseline="0" dirty="0" smtClean="0"/>
                        <a:t>programmatic</a:t>
                      </a:r>
                      <a:r>
                        <a:rPr lang="ru-RU" sz="1200" baseline="0" dirty="0" smtClean="0"/>
                        <a:t>-закупок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hlinkClick r:id="rId3"/>
                        </a:rPr>
                        <a:t>http://www.adriver.ru/doc/edu/agency/agency_310.html</a:t>
                      </a:r>
                      <a:endParaRPr lang="ru-RU" sz="1000" dirty="0">
                        <a:solidFill>
                          <a:srgbClr val="0078D7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88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>
                <a:cs typeface="Arial" pitchFamily="34" charset="0"/>
              </a:rPr>
              <a:t>Пиксель-аудит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AdRiver</a:t>
            </a:r>
            <a:r>
              <a:rPr lang="ru-RU" b="1" dirty="0">
                <a:cs typeface="Arial" pitchFamily="34" charset="0"/>
              </a:rPr>
              <a:t> необходим для: </a:t>
            </a:r>
            <a:endParaRPr lang="en-US" b="1" dirty="0"/>
          </a:p>
        </p:txBody>
      </p:sp>
      <p:graphicFrame>
        <p:nvGraphicFramePr>
          <p:cNvPr id="4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08642"/>
              </p:ext>
            </p:extLst>
          </p:nvPr>
        </p:nvGraphicFramePr>
        <p:xfrm>
          <a:off x="422563" y="1139059"/>
          <a:ext cx="10129982" cy="411550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064991"/>
                <a:gridCol w="5064991"/>
              </a:tblGrid>
              <a:tr h="7913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Анализа эффективности рекламных каналов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привязке к действиям на сайте рекламодателя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Анализа и увеличение отдачи от аудитории сайта рекламодателя 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</a:tr>
              <a:tr h="9843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</a:t>
                      </a:r>
                      <a:r>
                        <a:rPr lang="ru-RU" sz="1600" dirty="0" err="1" smtClean="0"/>
                        <a:t>Постакампейн</a:t>
                      </a:r>
                      <a:r>
                        <a:rPr lang="ru-RU" sz="1600" dirty="0" smtClean="0"/>
                        <a:t>: </a:t>
                      </a:r>
                      <a:r>
                        <a:rPr lang="ru-RU" sz="1600" dirty="0" err="1" smtClean="0"/>
                        <a:t>постклик</a:t>
                      </a:r>
                      <a:r>
                        <a:rPr lang="ru-RU" sz="1600" dirty="0" smtClean="0"/>
                        <a:t> и </a:t>
                      </a:r>
                      <a:r>
                        <a:rPr lang="ru-RU" sz="1600" dirty="0" err="1" smtClean="0"/>
                        <a:t>поствью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сырная диаграмма,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эффект на вложенный рубль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 Аудиторного</a:t>
                      </a:r>
                      <a:r>
                        <a:rPr lang="ru-RU" sz="1600" baseline="0" dirty="0" smtClean="0"/>
                        <a:t> отчета и </a:t>
                      </a:r>
                      <a:r>
                        <a:rPr lang="ru-RU" sz="1600" dirty="0" smtClean="0"/>
                        <a:t>Ремаркетинга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простой (бумеранг</a:t>
                      </a:r>
                      <a:r>
                        <a:rPr lang="ru-RU" sz="1600" baseline="0" dirty="0" smtClean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динамический (товарный бумеранг)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5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 Оценки потерей при переходе –</a:t>
                      </a:r>
                    </a:p>
                    <a:p>
                      <a:r>
                        <a:rPr lang="ru-RU" sz="1600" dirty="0" smtClean="0"/>
                        <a:t>разнице между кликом </a:t>
                      </a:r>
                    </a:p>
                    <a:p>
                      <a:r>
                        <a:rPr lang="ru-RU" sz="1600" dirty="0" smtClean="0"/>
                        <a:t>и переходом на сайт рекламодателя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 Связки с  CRM-</a:t>
                      </a:r>
                      <a:r>
                        <a:rPr lang="ru-RU" sz="1600" dirty="0" err="1" smtClean="0"/>
                        <a:t>cистемой</a:t>
                      </a:r>
                      <a:r>
                        <a:rPr lang="ru-RU" sz="1600" baseline="0" dirty="0" smtClean="0"/>
                        <a:t> рекламодателя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- построение </a:t>
                      </a:r>
                      <a:r>
                        <a:rPr lang="ru-RU" sz="1600" dirty="0" err="1" smtClean="0"/>
                        <a:t>посетительско</a:t>
                      </a:r>
                      <a:r>
                        <a:rPr lang="ru-RU" sz="1600" dirty="0" smtClean="0"/>
                        <a:t>-потребительских срезов своей аудитории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 Внешнего мониторинга доступности сайта рекламодателя и оценки качества доступности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 Математического моделирования </a:t>
                      </a:r>
                    </a:p>
                    <a:p>
                      <a:r>
                        <a:rPr lang="ru-RU" sz="1600" dirty="0" smtClean="0"/>
                        <a:t>подбор похожей аудитории </a:t>
                      </a:r>
                      <a:r>
                        <a:rPr lang="ru-RU" sz="1600" dirty="0" err="1" smtClean="0"/>
                        <a:t>look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err="1" smtClean="0"/>
                        <a:t>alike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03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Снимок экрана 2015-11-24 в 11.35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282700"/>
            <a:ext cx="9715500" cy="5575300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656169" y="1543051"/>
            <a:ext cx="2163231" cy="172931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/>
              <a:t>Спасибо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/>
              <a:t>за внимание!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6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/>
              <a:t>Ваши вопросы -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/>
              <a:t>в</a:t>
            </a:r>
            <a:r>
              <a:rPr lang="ru-RU" sz="1600" dirty="0" smtClean="0"/>
              <a:t>ашим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/>
              <a:t>м</a:t>
            </a:r>
            <a:r>
              <a:rPr lang="ru-RU" sz="1600" dirty="0" smtClean="0"/>
              <a:t>енеджерам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/>
              <a:t>агентства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90667" y="0"/>
            <a:ext cx="2201333" cy="64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Текст 11"/>
          <p:cNvSpPr>
            <a:spLocks noGrp="1"/>
          </p:cNvSpPr>
          <p:nvPr>
            <p:ph type="body" sz="quarter" idx="14"/>
          </p:nvPr>
        </p:nvSpPr>
        <p:spPr>
          <a:xfrm>
            <a:off x="618067" y="5818718"/>
            <a:ext cx="1769533" cy="575733"/>
          </a:xfrm>
        </p:spPr>
        <p:txBody>
          <a:bodyPr/>
          <a:lstStyle/>
          <a:p>
            <a:r>
              <a:rPr lang="ru-RU" dirty="0" smtClean="0"/>
              <a:t>Май 2016г.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53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Оценка качества трафика – риски для трафика</a:t>
            </a:r>
            <a:endParaRPr lang="en-US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908546"/>
            <a:ext cx="9169400" cy="532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</a:t>
            </a:r>
            <a:r>
              <a:rPr lang="ru-RU" b="1" dirty="0"/>
              <a:t>о</a:t>
            </a:r>
            <a:r>
              <a:rPr lang="ru-RU" b="1" dirty="0" smtClean="0"/>
              <a:t>пали </a:t>
            </a:r>
            <a:r>
              <a:rPr lang="ru-RU" b="1" dirty="0"/>
              <a:t>не в ту аудиторию</a:t>
            </a:r>
          </a:p>
          <a:p>
            <a:r>
              <a:rPr lang="ru-RU" sz="1600" dirty="0"/>
              <a:t>Показывали не тем кому </a:t>
            </a:r>
            <a:r>
              <a:rPr lang="ru-RU" sz="1600" dirty="0" smtClean="0"/>
              <a:t>надо: интересы</a:t>
            </a:r>
            <a:r>
              <a:rPr lang="ru-RU" sz="1600" dirty="0"/>
              <a:t>, </a:t>
            </a:r>
            <a:r>
              <a:rPr lang="ru-RU" sz="1600" dirty="0" err="1"/>
              <a:t>соц-дем</a:t>
            </a:r>
            <a:r>
              <a:rPr lang="ru-RU" sz="1600" dirty="0"/>
              <a:t>, география 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r>
              <a:rPr lang="ru-RU" b="1" dirty="0"/>
              <a:t>Попали в ту аудиторию, но не в том окружении (нецеленаправленная </a:t>
            </a:r>
            <a:r>
              <a:rPr lang="ru-RU" b="1" dirty="0" smtClean="0"/>
              <a:t>накрутка</a:t>
            </a:r>
            <a:r>
              <a:rPr lang="ru-RU" b="1" dirty="0"/>
              <a:t>)</a:t>
            </a:r>
          </a:p>
          <a:p>
            <a:r>
              <a:rPr lang="ru-RU" sz="1600" dirty="0"/>
              <a:t>Невидимые показы (проблемы с </a:t>
            </a:r>
            <a:r>
              <a:rPr lang="ru-RU" sz="1600" dirty="0" err="1"/>
              <a:t>визибилитити</a:t>
            </a:r>
            <a:r>
              <a:rPr lang="ru-RU" sz="1600" dirty="0"/>
              <a:t>)</a:t>
            </a:r>
          </a:p>
          <a:p>
            <a:r>
              <a:rPr lang="ru-RU" sz="1600" dirty="0"/>
              <a:t>Агрессивные форматы (рождают немотивированные клики)</a:t>
            </a:r>
          </a:p>
          <a:p>
            <a:r>
              <a:rPr lang="ru-RU" sz="1600" dirty="0" err="1"/>
              <a:t>Автовоспроизведения</a:t>
            </a:r>
            <a:r>
              <a:rPr lang="ru-RU" sz="1600" dirty="0"/>
              <a:t> (для видео)</a:t>
            </a:r>
          </a:p>
          <a:p>
            <a:r>
              <a:rPr lang="ru-RU" sz="1600" dirty="0" err="1"/>
              <a:t>Рефреши</a:t>
            </a:r>
            <a:endParaRPr lang="ru-RU" sz="1600" dirty="0"/>
          </a:p>
          <a:p>
            <a:r>
              <a:rPr lang="ru-RU" sz="1600" dirty="0"/>
              <a:t>Ошибки верстки </a:t>
            </a:r>
          </a:p>
          <a:p>
            <a:r>
              <a:rPr lang="ru-RU" sz="1600" dirty="0"/>
              <a:t>Медленная загрузка</a:t>
            </a:r>
          </a:p>
          <a:p>
            <a:r>
              <a:rPr lang="ru-RU" sz="1600" dirty="0" err="1"/>
              <a:t>Тулбары</a:t>
            </a:r>
            <a:r>
              <a:rPr lang="ru-RU" sz="1600" dirty="0"/>
              <a:t> </a:t>
            </a:r>
          </a:p>
          <a:p>
            <a:r>
              <a:rPr lang="ru-RU" sz="1600" dirty="0"/>
              <a:t>Некачественный контент (</a:t>
            </a:r>
            <a:r>
              <a:rPr lang="en-US" sz="1600" dirty="0"/>
              <a:t>brand safety)</a:t>
            </a:r>
            <a:endParaRPr lang="ru-RU" sz="1600" dirty="0"/>
          </a:p>
          <a:p>
            <a:endParaRPr lang="ru-RU" sz="1600" dirty="0"/>
          </a:p>
          <a:p>
            <a:r>
              <a:rPr lang="ru-RU" b="1" dirty="0"/>
              <a:t>Накрутка и нечеловеческий трафик </a:t>
            </a:r>
            <a:endParaRPr lang="en-US" b="1" dirty="0"/>
          </a:p>
          <a:p>
            <a:r>
              <a:rPr lang="en-US" sz="1600" dirty="0" err="1"/>
              <a:t>Iframe</a:t>
            </a:r>
            <a:endParaRPr lang="en-US" sz="1600" dirty="0"/>
          </a:p>
          <a:p>
            <a:r>
              <a:rPr lang="en-US" sz="1600" dirty="0" err="1"/>
              <a:t>Backscreens</a:t>
            </a:r>
            <a:endParaRPr lang="en-US" sz="1600" dirty="0"/>
          </a:p>
          <a:p>
            <a:r>
              <a:rPr lang="en-US" sz="1600" dirty="0"/>
              <a:t>Popups</a:t>
            </a:r>
          </a:p>
          <a:p>
            <a:r>
              <a:rPr lang="en-US" sz="1600" dirty="0" err="1"/>
              <a:t>Clickunders</a:t>
            </a:r>
            <a:endParaRPr lang="en-US" sz="1600" dirty="0"/>
          </a:p>
          <a:p>
            <a:r>
              <a:rPr lang="en-US" sz="1600" dirty="0"/>
              <a:t>Blind clicks</a:t>
            </a:r>
          </a:p>
          <a:p>
            <a:r>
              <a:rPr lang="ru-RU" sz="1600" dirty="0"/>
              <a:t>Вредоносное ПО </a:t>
            </a:r>
          </a:p>
          <a:p>
            <a:r>
              <a:rPr lang="ru-RU" sz="1600" dirty="0" err="1"/>
              <a:t>Ботнеты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28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/>
              <a:t>Сравнение с конкурентами</a:t>
            </a:r>
            <a:endParaRPr lang="en-US" b="1" dirty="0"/>
          </a:p>
        </p:txBody>
      </p:sp>
      <p:graphicFrame>
        <p:nvGraphicFramePr>
          <p:cNvPr id="5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00561"/>
              </p:ext>
            </p:extLst>
          </p:nvPr>
        </p:nvGraphicFramePr>
        <p:xfrm>
          <a:off x="401782" y="948755"/>
          <a:ext cx="10880051" cy="5642795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2747818"/>
                <a:gridCol w="2518126"/>
                <a:gridCol w="1871369"/>
                <a:gridCol w="1871369"/>
                <a:gridCol w="1871369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Параметры </a:t>
                      </a:r>
                      <a:r>
                        <a:rPr lang="ru-RU" sz="1800" u="none" strike="noStrike" dirty="0" smtClean="0">
                          <a:effectLst/>
                        </a:rPr>
                        <a:t>сравнения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>
                          <a:effectLst/>
                        </a:rPr>
                        <a:t>AdRiver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DFA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>
                          <a:effectLst/>
                        </a:rPr>
                        <a:t>Sizmec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>
                          <a:effectLst/>
                        </a:rPr>
                        <a:t>Adfox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</a:tr>
              <a:tr h="4700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Аудит рекламы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Да, во всех средах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2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Управление </a:t>
                      </a:r>
                      <a:r>
                        <a:rPr lang="ru-RU" sz="1200" u="none" strike="noStrike" dirty="0" smtClean="0">
                          <a:effectLst/>
                        </a:rPr>
                        <a:t>рекламой, форматы баннеров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Обычные баннеры, </a:t>
                      </a:r>
                      <a:r>
                        <a:rPr lang="ru-RU" sz="1200" u="none" strike="noStrike" dirty="0" err="1">
                          <a:effectLst/>
                        </a:rPr>
                        <a:t>интерактивы</a:t>
                      </a:r>
                      <a:r>
                        <a:rPr lang="ru-RU" sz="1200" u="none" strike="noStrike" dirty="0">
                          <a:effectLst/>
                        </a:rPr>
                        <a:t>, мобильные, </a:t>
                      </a:r>
                      <a:r>
                        <a:rPr lang="ru-RU" sz="1200" u="none" strike="noStrike" dirty="0" smtClean="0">
                          <a:effectLst/>
                        </a:rPr>
                        <a:t>видео, динамические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Таргетинги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Технические, аудиторные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Ремаркетинги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Да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+ Российские </a:t>
                      </a:r>
                      <a:r>
                        <a:rPr lang="ru-RU" sz="1200" u="none" strike="noStrike" baseline="0" dirty="0" err="1" smtClean="0">
                          <a:effectLst/>
                        </a:rPr>
                        <a:t>медиапространства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 + Росс.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медиапростр-ва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Статистика интерфейс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Риалтайм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Выдача с задержкой 3 часа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 smtClean="0">
                          <a:effectLst/>
                        </a:rPr>
                        <a:t>Риалтайм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</a:rPr>
                        <a:t>Риалтайм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Статистика, выгрузки</a:t>
                      </a:r>
                      <a:r>
                        <a:rPr lang="ru-RU" sz="1200" u="none" strike="noStrike" dirty="0">
                          <a:effectLst/>
                        </a:rPr>
                        <a:t>, отчеты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Стандартные и </a:t>
                      </a:r>
                      <a:r>
                        <a:rPr lang="ru-RU" sz="1200" u="none" strike="noStrike" dirty="0" err="1">
                          <a:effectLst/>
                        </a:rPr>
                        <a:t>кастомные</a:t>
                      </a:r>
                      <a:r>
                        <a:rPr lang="ru-RU" sz="1200" u="none" strike="noStrike" dirty="0">
                          <a:effectLst/>
                        </a:rPr>
                        <a:t>, </a:t>
                      </a:r>
                      <a:endParaRPr lang="ru-RU" sz="12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МЕТА</a:t>
                      </a:r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r>
                        <a:rPr lang="ru-RU" sz="1200" u="none" strike="noStrike" dirty="0" smtClean="0">
                          <a:effectLst/>
                        </a:rPr>
                        <a:t>данные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медиапланов</a:t>
                      </a:r>
                      <a:r>
                        <a:rPr lang="ru-RU" sz="1200" u="none" strike="noStrike" dirty="0" smtClean="0">
                          <a:effectLst/>
                        </a:rPr>
                        <a:t> агентств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Стандартные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Стандартные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Стандартные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Постклик/поствью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6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API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Аудиторные данные (пол, возраст, интересы</a:t>
                      </a:r>
                      <a:r>
                        <a:rPr lang="ru-RU" sz="1200" u="none" strike="noStrike" dirty="0" smtClean="0">
                          <a:effectLst/>
                        </a:rPr>
                        <a:t>) для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рекламных кампаний, для сайтов рекламодателя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Да,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на российских данных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baseline="0" dirty="0"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baseline="0" dirty="0"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Да, на российских данных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Геобаза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Локальная (Россия, страны СНГ), ежедневно верифицируемая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США и Европа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США и Европа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Россия, страны СНГ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Локальная поддержка (support)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Россия + </a:t>
                      </a:r>
                      <a:r>
                        <a:rPr lang="ru-RU" sz="1200" u="none" strike="noStrike" dirty="0" err="1">
                          <a:effectLst/>
                        </a:rPr>
                        <a:t>аккаунтинг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Европа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Европа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Россия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</a:rPr>
                        <a:t>Датацентр</a:t>
                      </a:r>
                      <a:r>
                        <a:rPr lang="ru-RU" sz="1200" u="none" strike="noStrike" dirty="0">
                          <a:effectLst/>
                        </a:rPr>
                        <a:t> и выдача </a:t>
                      </a:r>
                      <a:r>
                        <a:rPr lang="ru-RU" sz="1200" u="none" strike="noStrike" dirty="0" smtClean="0">
                          <a:effectLst/>
                        </a:rPr>
                        <a:t>баннеров </a:t>
                      </a:r>
                      <a:r>
                        <a:rPr lang="ru-RU" sz="1000" u="none" strike="noStrike" dirty="0" smtClean="0">
                          <a:effectLst/>
                        </a:rPr>
                        <a:t>(время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отрисовки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баннеров на стороне пользователя)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Россия/ страны СНГ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США и Европа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США и Европа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Россия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17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4630" y="1243192"/>
            <a:ext cx="10686269" cy="4598808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F8000A"/>
              </a:buClr>
              <a:buSzPct val="80000"/>
            </a:pPr>
            <a:r>
              <a:rPr lang="ru-RU" sz="2400" dirty="0" smtClean="0">
                <a:solidFill>
                  <a:srgbClr val="0080FF"/>
                </a:solidFill>
              </a:rPr>
              <a:t>По сравнению с западными системами: локализация </a:t>
            </a:r>
          </a:p>
          <a:p>
            <a:pPr>
              <a:spcBef>
                <a:spcPts val="0"/>
              </a:spcBef>
              <a:buClr>
                <a:srgbClr val="F8000A"/>
              </a:buClr>
              <a:buSzPct val="80000"/>
            </a:pPr>
            <a:endParaRPr lang="ru-RU" sz="2400" dirty="0" smtClean="0"/>
          </a:p>
          <a:p>
            <a:pPr marL="285750" indent="-285750">
              <a:spcBef>
                <a:spcPts val="0"/>
              </a:spcBef>
              <a:buClr>
                <a:srgbClr val="F8000A"/>
              </a:buClr>
              <a:buSzPct val="80000"/>
              <a:buFont typeface="Arial"/>
              <a:buChar char="•"/>
            </a:pPr>
            <a:r>
              <a:rPr lang="ru-RU" sz="1600" dirty="0" err="1" smtClean="0"/>
              <a:t>Аккаунтинг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dirty="0" smtClean="0"/>
              <a:t>многолетние налаженные процессы работы с площадками, агентствами, рекламодателями</a:t>
            </a:r>
            <a:endParaRPr lang="ru-RU" sz="1600" dirty="0"/>
          </a:p>
          <a:p>
            <a:pPr marL="285750" indent="-285750">
              <a:spcBef>
                <a:spcPts val="0"/>
              </a:spcBef>
              <a:buClr>
                <a:srgbClr val="F8000A"/>
              </a:buClr>
              <a:buSzPct val="80000"/>
              <a:buFont typeface="Arial"/>
              <a:buChar char="•"/>
            </a:pPr>
            <a:r>
              <a:rPr lang="ru-RU" sz="1600" dirty="0" err="1" smtClean="0"/>
              <a:t>Аккаунтинг</a:t>
            </a:r>
            <a:r>
              <a:rPr lang="ru-RU" sz="1600" dirty="0" smtClean="0"/>
              <a:t> </a:t>
            </a:r>
            <a:r>
              <a:rPr lang="ru-RU" sz="1600" dirty="0"/>
              <a:t>всех Российских сетевых агентств, </a:t>
            </a:r>
            <a:r>
              <a:rPr lang="ru-RU" sz="1600" dirty="0" err="1" smtClean="0"/>
              <a:t>селлеров</a:t>
            </a:r>
            <a:r>
              <a:rPr lang="ru-RU" sz="1600" dirty="0"/>
              <a:t>, </a:t>
            </a:r>
            <a:r>
              <a:rPr lang="ru-RU" sz="1600" dirty="0" smtClean="0"/>
              <a:t>дилерских агентств, знания </a:t>
            </a:r>
            <a:r>
              <a:rPr lang="ru-RU" sz="1600" dirty="0"/>
              <a:t>особенностей их </a:t>
            </a:r>
            <a:r>
              <a:rPr lang="ru-RU" sz="1600" dirty="0" smtClean="0"/>
              <a:t>процессов</a:t>
            </a:r>
            <a:endParaRPr lang="en-US" sz="1600" dirty="0" smtClean="0"/>
          </a:p>
          <a:p>
            <a:pPr marL="285750" indent="-285750">
              <a:spcBef>
                <a:spcPts val="0"/>
              </a:spcBef>
              <a:buClr>
                <a:srgbClr val="F8000A"/>
              </a:buClr>
              <a:buSzPct val="80000"/>
              <a:buFont typeface="Arial"/>
              <a:buChar char="•"/>
            </a:pPr>
            <a:r>
              <a:rPr lang="ru-RU" sz="1600" dirty="0" smtClean="0"/>
              <a:t>Русскоговорящий </a:t>
            </a:r>
            <a:r>
              <a:rPr lang="ru-RU" sz="1600" dirty="0" err="1"/>
              <a:t>саппорт</a:t>
            </a:r>
            <a:endParaRPr lang="ru-RU" sz="1600" dirty="0"/>
          </a:p>
          <a:p>
            <a:pPr marL="285750" indent="-285750">
              <a:spcBef>
                <a:spcPts val="0"/>
              </a:spcBef>
              <a:buClr>
                <a:srgbClr val="F8000A"/>
              </a:buClr>
              <a:buSzPct val="80000"/>
              <a:buFont typeface="Arial"/>
              <a:buChar char="•"/>
            </a:pPr>
            <a:r>
              <a:rPr lang="ru-RU" sz="1600" dirty="0" smtClean="0"/>
              <a:t>Разработки </a:t>
            </a:r>
            <a:r>
              <a:rPr lang="ru-RU" sz="1600" dirty="0"/>
              <a:t>отчетов, выгрузок, доп. в</a:t>
            </a:r>
            <a:r>
              <a:rPr lang="ru-RU" sz="1600" dirty="0" smtClean="0"/>
              <a:t>озможностей по стратегическим планам агентств и рекламодателей</a:t>
            </a:r>
            <a:endParaRPr lang="ru-RU" sz="1600" dirty="0"/>
          </a:p>
          <a:p>
            <a:pPr marL="285750" indent="-285750">
              <a:spcBef>
                <a:spcPts val="0"/>
              </a:spcBef>
              <a:buClr>
                <a:srgbClr val="F8000A"/>
              </a:buClr>
              <a:buSzPct val="80000"/>
              <a:buFont typeface="Arial"/>
              <a:buChar char="•"/>
            </a:pPr>
            <a:r>
              <a:rPr lang="ru-RU" sz="1600" dirty="0" err="1"/>
              <a:t>Г</a:t>
            </a:r>
            <a:r>
              <a:rPr lang="ru-RU" sz="1600" dirty="0" err="1" smtClean="0"/>
              <a:t>еобаза</a:t>
            </a:r>
            <a:r>
              <a:rPr lang="ru-RU" sz="1600" dirty="0" smtClean="0"/>
              <a:t> верифицируемая по России и странам СНГ</a:t>
            </a:r>
          </a:p>
          <a:p>
            <a:pPr marL="285750" indent="-285750">
              <a:spcBef>
                <a:spcPts val="0"/>
              </a:spcBef>
              <a:buClr>
                <a:srgbClr val="F8000A"/>
              </a:buClr>
              <a:buSzPct val="80000"/>
              <a:buFont typeface="Arial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ыдача файлов баннеров с Российской территории и стран СНГ</a:t>
            </a:r>
          </a:p>
          <a:p>
            <a:pPr>
              <a:spcBef>
                <a:spcPts val="0"/>
              </a:spcBef>
              <a:buClr>
                <a:srgbClr val="F8000A"/>
              </a:buClr>
              <a:buSzPct val="80000"/>
            </a:pPr>
            <a:endParaRPr lang="ru-RU" sz="1600" dirty="0" smtClean="0"/>
          </a:p>
          <a:p>
            <a:pPr>
              <a:spcBef>
                <a:spcPts val="0"/>
              </a:spcBef>
              <a:buClr>
                <a:srgbClr val="F8000A"/>
              </a:buClr>
              <a:buSzPct val="80000"/>
            </a:pPr>
            <a:endParaRPr lang="en-US" sz="1600" dirty="0">
              <a:solidFill>
                <a:srgbClr val="0080FF"/>
              </a:solidFill>
            </a:endParaRPr>
          </a:p>
          <a:p>
            <a:pPr>
              <a:spcBef>
                <a:spcPts val="0"/>
              </a:spcBef>
              <a:buClr>
                <a:srgbClr val="F8000A"/>
              </a:buClr>
              <a:buSzPct val="80000"/>
            </a:pPr>
            <a:r>
              <a:rPr lang="en-US" sz="2400" dirty="0" err="1" smtClean="0">
                <a:solidFill>
                  <a:srgbClr val="0080FF"/>
                </a:solidFill>
              </a:rPr>
              <a:t>П</a:t>
            </a:r>
            <a:r>
              <a:rPr lang="ru-RU" sz="2400" dirty="0" smtClean="0">
                <a:solidFill>
                  <a:srgbClr val="0080FF"/>
                </a:solidFill>
              </a:rPr>
              <a:t>о сравнению с Российскими системами: независимость и разработки</a:t>
            </a:r>
          </a:p>
          <a:p>
            <a:pPr>
              <a:spcBef>
                <a:spcPts val="0"/>
              </a:spcBef>
              <a:buClr>
                <a:srgbClr val="F8000A"/>
              </a:buClr>
              <a:buSzPct val="80000"/>
            </a:pPr>
            <a:endParaRPr lang="ru-RU" sz="2400" dirty="0" smtClean="0"/>
          </a:p>
          <a:p>
            <a:pPr marL="285750" indent="-285750">
              <a:spcBef>
                <a:spcPts val="0"/>
              </a:spcBef>
              <a:buClr>
                <a:srgbClr val="F8000A"/>
              </a:buClr>
              <a:buSzPct val="80000"/>
              <a:buFont typeface="Arial"/>
              <a:buChar char="•"/>
            </a:pPr>
            <a:r>
              <a:rPr lang="ru-RU" sz="1600" dirty="0"/>
              <a:t>Д</a:t>
            </a:r>
            <a:r>
              <a:rPr lang="ru-RU" sz="1600" dirty="0" smtClean="0"/>
              <a:t>оверие клиентов </a:t>
            </a:r>
            <a:endParaRPr lang="ru-RU" sz="1200" dirty="0"/>
          </a:p>
          <a:p>
            <a:pPr>
              <a:spcBef>
                <a:spcPts val="0"/>
              </a:spcBef>
              <a:buClr>
                <a:srgbClr val="F8000A"/>
              </a:buClr>
              <a:buSzPct val="80000"/>
            </a:pPr>
            <a:r>
              <a:rPr lang="ru-RU" sz="1200" dirty="0" smtClean="0"/>
              <a:t>        аудит для всех рекламодателей из Топ-30 </a:t>
            </a:r>
            <a:r>
              <a:rPr lang="en-US" sz="1200" dirty="0">
                <a:hlinkClick r:id="rId2"/>
              </a:rPr>
              <a:t>http://adindex.ru/rating3/marketing/122132/</a:t>
            </a:r>
            <a:r>
              <a:rPr lang="en-US" sz="1200" dirty="0" smtClean="0">
                <a:hlinkClick r:id="rId2"/>
              </a:rPr>
              <a:t>index.phtml</a:t>
            </a:r>
            <a:r>
              <a:rPr lang="ru-RU" sz="1200" dirty="0" smtClean="0"/>
              <a:t> </a:t>
            </a:r>
          </a:p>
          <a:p>
            <a:pPr>
              <a:spcBef>
                <a:spcPts val="0"/>
              </a:spcBef>
              <a:buClr>
                <a:srgbClr val="F8000A"/>
              </a:buClr>
              <a:buSzPct val="80000"/>
            </a:pPr>
            <a:r>
              <a:rPr lang="ru-RU" sz="1200" dirty="0" smtClean="0"/>
              <a:t>        из них 2/3 используют </a:t>
            </a:r>
            <a:r>
              <a:rPr lang="ru-RU" sz="1200" dirty="0" err="1" smtClean="0"/>
              <a:t>посткампейн</a:t>
            </a:r>
            <a:r>
              <a:rPr lang="ru-RU" sz="1200" dirty="0" smtClean="0"/>
              <a:t>-аналитику, включая двух сотовых операторов из списка</a:t>
            </a:r>
          </a:p>
          <a:p>
            <a:pPr marL="285750" indent="-285750">
              <a:spcBef>
                <a:spcPts val="0"/>
              </a:spcBef>
              <a:buClr>
                <a:srgbClr val="F8000A"/>
              </a:buClr>
              <a:buSzPct val="80000"/>
              <a:buFont typeface="Arial"/>
              <a:buChar char="•"/>
            </a:pPr>
            <a:r>
              <a:rPr lang="ru-RU" sz="1600" dirty="0" smtClean="0"/>
              <a:t>Разработки </a:t>
            </a:r>
            <a:r>
              <a:rPr lang="ru-RU" sz="1600" dirty="0"/>
              <a:t>отчетов, выгрузок, доп. </a:t>
            </a:r>
            <a:r>
              <a:rPr lang="ru-RU" sz="1600" dirty="0" smtClean="0"/>
              <a:t>возможностей </a:t>
            </a:r>
            <a:r>
              <a:rPr lang="ru-RU" sz="1600" dirty="0"/>
              <a:t>по стратегическим планам агентств и рекламодателей</a:t>
            </a:r>
            <a:endParaRPr lang="ru-RU" sz="1600" dirty="0" smtClean="0"/>
          </a:p>
          <a:p>
            <a:pPr marL="285750" indent="-285750">
              <a:spcBef>
                <a:spcPts val="0"/>
              </a:spcBef>
              <a:buClr>
                <a:srgbClr val="F8000A"/>
              </a:buClr>
              <a:buSzPct val="80000"/>
              <a:buFont typeface="Arial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овместная с агентствами и рекламодателями аналитика </a:t>
            </a:r>
          </a:p>
          <a:p>
            <a:pPr marL="285750" indent="-285750">
              <a:spcBef>
                <a:spcPts val="0"/>
              </a:spcBef>
              <a:buClr>
                <a:srgbClr val="F8000A"/>
              </a:buClr>
              <a:buSzPct val="80000"/>
              <a:buFont typeface="Arial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овместные разработки с исследователями (</a:t>
            </a:r>
            <a:r>
              <a:rPr lang="en-US" sz="1600" dirty="0" smtClean="0"/>
              <a:t>TNS, Tiburon, OMI)</a:t>
            </a:r>
          </a:p>
          <a:p>
            <a:pPr marL="285750" indent="-285750">
              <a:spcBef>
                <a:spcPts val="0"/>
              </a:spcBef>
              <a:buClr>
                <a:srgbClr val="F8000A"/>
              </a:buClr>
              <a:buSzPct val="80000"/>
              <a:buFont typeface="Arial"/>
              <a:buChar char="•"/>
            </a:pPr>
            <a:r>
              <a:rPr lang="ru-RU" sz="1600" dirty="0"/>
              <a:t>З</a:t>
            </a:r>
            <a:r>
              <a:rPr lang="ru-RU" sz="1600" dirty="0" smtClean="0"/>
              <a:t>аказные аудитории для агентств и рекламодателей </a:t>
            </a:r>
            <a:endParaRPr lang="ru-RU" sz="1600" dirty="0"/>
          </a:p>
          <a:p>
            <a:pPr>
              <a:spcBef>
                <a:spcPts val="0"/>
              </a:spcBef>
              <a:buClr>
                <a:srgbClr val="F8000A"/>
              </a:buClr>
              <a:buSzPct val="80000"/>
            </a:pPr>
            <a:endParaRPr lang="ru-RU" sz="2400" dirty="0" smtClean="0"/>
          </a:p>
          <a:p>
            <a:pPr marL="285750" indent="-285750">
              <a:spcBef>
                <a:spcPts val="0"/>
              </a:spcBef>
              <a:buClr>
                <a:srgbClr val="F8000A"/>
              </a:buClr>
              <a:buSzPct val="80000"/>
              <a:buFont typeface="Wingdings" charset="2"/>
              <a:buChar char="ü"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Сравнение с конкурентами – наши преимущества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238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330" y="137613"/>
            <a:ext cx="9670270" cy="661988"/>
          </a:xfrm>
        </p:spPr>
        <p:txBody>
          <a:bodyPr/>
          <a:lstStyle/>
          <a:p>
            <a:r>
              <a:rPr lang="ru-RU" b="1" dirty="0" smtClean="0">
                <a:cs typeface="Arial" pitchFamily="34" charset="0"/>
              </a:rPr>
              <a:t>Данные и отчеты </a:t>
            </a:r>
            <a:r>
              <a:rPr lang="en-US" b="1" dirty="0" err="1" smtClean="0">
                <a:cs typeface="Arial" pitchFamily="34" charset="0"/>
              </a:rPr>
              <a:t>AdRiver</a:t>
            </a:r>
            <a:r>
              <a:rPr lang="en-US" b="1" dirty="0" smtClean="0">
                <a:cs typeface="Arial" pitchFamily="34" charset="0"/>
              </a:rPr>
              <a:t> </a:t>
            </a:r>
            <a:r>
              <a:rPr lang="ru-RU" b="1" dirty="0" smtClean="0">
                <a:cs typeface="Arial" pitchFamily="34" charset="0"/>
              </a:rPr>
              <a:t>по потоку </a:t>
            </a:r>
            <a:r>
              <a:rPr lang="en-US" b="1" dirty="0" smtClean="0">
                <a:cs typeface="Arial" pitchFamily="34" charset="0"/>
              </a:rPr>
              <a:t>digital-</a:t>
            </a:r>
            <a:r>
              <a:rPr lang="ru-RU" b="1" dirty="0" smtClean="0">
                <a:cs typeface="Arial" pitchFamily="34" charset="0"/>
              </a:rPr>
              <a:t>рекламы</a:t>
            </a:r>
            <a:endParaRPr lang="ru-RU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101058" y="900578"/>
            <a:ext cx="10106595" cy="4457129"/>
            <a:chOff x="613833" y="1258479"/>
            <a:chExt cx="10838944" cy="4780104"/>
          </a:xfrm>
        </p:grpSpPr>
        <p:sp>
          <p:nvSpPr>
            <p:cNvPr id="4" name="Прямоугольник 29"/>
            <p:cNvSpPr/>
            <p:nvPr/>
          </p:nvSpPr>
          <p:spPr>
            <a:xfrm>
              <a:off x="7691793" y="4128802"/>
              <a:ext cx="3439064" cy="37958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91438" tIns="45719" rIns="91438" bIns="45719">
              <a:spAutoFit/>
            </a:bodyPr>
            <a:lstStyle/>
            <a:p>
              <a:pPr algn="ctr"/>
              <a:r>
                <a:rPr lang="ru-RU" sz="1700" b="1" dirty="0" err="1" smtClean="0">
                  <a:solidFill>
                    <a:schemeClr val="bg1"/>
                  </a:solidFill>
                  <a:cs typeface="Arial" pitchFamily="34" charset="0"/>
                </a:rPr>
                <a:t>Посткампейн</a:t>
              </a:r>
              <a:r>
                <a:rPr lang="ru-RU" sz="17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аналитика</a:t>
              </a:r>
            </a:p>
          </p:txBody>
        </p:sp>
        <p:sp>
          <p:nvSpPr>
            <p:cNvPr id="5" name="Прямоугольник 159"/>
            <p:cNvSpPr/>
            <p:nvPr/>
          </p:nvSpPr>
          <p:spPr>
            <a:xfrm>
              <a:off x="4037939" y="2683565"/>
              <a:ext cx="3636036" cy="1458569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161"/>
            <p:cNvSpPr/>
            <p:nvPr/>
          </p:nvSpPr>
          <p:spPr>
            <a:xfrm>
              <a:off x="627592" y="2683565"/>
              <a:ext cx="3378075" cy="1458569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162"/>
            <p:cNvSpPr/>
            <p:nvPr/>
          </p:nvSpPr>
          <p:spPr>
            <a:xfrm>
              <a:off x="7708333" y="2683565"/>
              <a:ext cx="3403475" cy="145856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118"/>
            <p:cNvSpPr/>
            <p:nvPr/>
          </p:nvSpPr>
          <p:spPr>
            <a:xfrm>
              <a:off x="613833" y="2393012"/>
              <a:ext cx="3418144" cy="328653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9" name="Группа 134"/>
            <p:cNvGrpSpPr/>
            <p:nvPr/>
          </p:nvGrpSpPr>
          <p:grpSpPr>
            <a:xfrm>
              <a:off x="4025239" y="2393012"/>
              <a:ext cx="2080648" cy="328653"/>
              <a:chOff x="1847966" y="1176793"/>
              <a:chExt cx="2309690" cy="246490"/>
            </a:xfrm>
          </p:grpSpPr>
          <p:sp>
            <p:nvSpPr>
              <p:cNvPr id="10" name="Прямоугольник 122"/>
              <p:cNvSpPr/>
              <p:nvPr/>
            </p:nvSpPr>
            <p:spPr>
              <a:xfrm>
                <a:off x="1847966" y="1176793"/>
                <a:ext cx="769897" cy="2464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23"/>
              <p:cNvSpPr/>
              <p:nvPr/>
            </p:nvSpPr>
            <p:spPr>
              <a:xfrm>
                <a:off x="2617862" y="1176793"/>
                <a:ext cx="769896" cy="24649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24"/>
              <p:cNvSpPr/>
              <p:nvPr/>
            </p:nvSpPr>
            <p:spPr>
              <a:xfrm>
                <a:off x="3387760" y="1176793"/>
                <a:ext cx="769896" cy="2464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Прямоугольник 125"/>
            <p:cNvSpPr/>
            <p:nvPr/>
          </p:nvSpPr>
          <p:spPr>
            <a:xfrm>
              <a:off x="6103609" y="2393012"/>
              <a:ext cx="1026529" cy="32865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0"/>
            <p:cNvSpPr/>
            <p:nvPr/>
          </p:nvSpPr>
          <p:spPr>
            <a:xfrm>
              <a:off x="7126335" y="2393012"/>
              <a:ext cx="573040" cy="32865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35"/>
            <p:cNvSpPr/>
            <p:nvPr/>
          </p:nvSpPr>
          <p:spPr>
            <a:xfrm>
              <a:off x="4117974" y="2468209"/>
              <a:ext cx="449601" cy="2145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300" dirty="0">
                  <a:solidFill>
                    <a:schemeClr val="bg2"/>
                  </a:solidFill>
                </a:rPr>
                <a:t>Показ</a:t>
              </a:r>
            </a:p>
          </p:txBody>
        </p:sp>
        <p:sp>
          <p:nvSpPr>
            <p:cNvPr id="16" name="Прямоугольник 136"/>
            <p:cNvSpPr/>
            <p:nvPr/>
          </p:nvSpPr>
          <p:spPr>
            <a:xfrm>
              <a:off x="4805551" y="2468209"/>
              <a:ext cx="449601" cy="2145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300" dirty="0">
                  <a:solidFill>
                    <a:schemeClr val="bg2"/>
                  </a:solidFill>
                </a:rPr>
                <a:t>Показ</a:t>
              </a:r>
            </a:p>
          </p:txBody>
        </p:sp>
        <p:sp>
          <p:nvSpPr>
            <p:cNvPr id="17" name="Прямоугольник 137"/>
            <p:cNvSpPr/>
            <p:nvPr/>
          </p:nvSpPr>
          <p:spPr>
            <a:xfrm>
              <a:off x="5511229" y="2468209"/>
              <a:ext cx="449601" cy="2145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300" dirty="0">
                  <a:solidFill>
                    <a:schemeClr val="bg2"/>
                  </a:solidFill>
                </a:rPr>
                <a:t>Показ</a:t>
              </a:r>
            </a:p>
          </p:txBody>
        </p:sp>
        <p:sp>
          <p:nvSpPr>
            <p:cNvPr id="18" name="Прямоугольник 138"/>
            <p:cNvSpPr/>
            <p:nvPr/>
          </p:nvSpPr>
          <p:spPr>
            <a:xfrm>
              <a:off x="6187015" y="2468209"/>
              <a:ext cx="841583" cy="2145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300" dirty="0">
                  <a:solidFill>
                    <a:schemeClr val="bg2"/>
                  </a:solidFill>
                </a:rPr>
                <a:t>Наведение</a:t>
              </a:r>
            </a:p>
          </p:txBody>
        </p:sp>
        <p:sp>
          <p:nvSpPr>
            <p:cNvPr id="19" name="Прямоугольник 139"/>
            <p:cNvSpPr/>
            <p:nvPr/>
          </p:nvSpPr>
          <p:spPr>
            <a:xfrm>
              <a:off x="7230464" y="2468209"/>
              <a:ext cx="371339" cy="2145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300" dirty="0">
                  <a:solidFill>
                    <a:schemeClr val="bg2"/>
                  </a:solidFill>
                </a:rPr>
                <a:t>Клик</a:t>
              </a:r>
            </a:p>
          </p:txBody>
        </p:sp>
        <p:sp>
          <p:nvSpPr>
            <p:cNvPr id="20" name="Прямоугольник 140"/>
            <p:cNvSpPr/>
            <p:nvPr/>
          </p:nvSpPr>
          <p:spPr>
            <a:xfrm>
              <a:off x="741334" y="2451469"/>
              <a:ext cx="3040506" cy="2145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300" dirty="0">
                  <a:solidFill>
                    <a:schemeClr val="bg2"/>
                  </a:solidFill>
                </a:rPr>
                <a:t>Решение о необходимости показа</a:t>
              </a:r>
            </a:p>
          </p:txBody>
        </p:sp>
        <p:sp>
          <p:nvSpPr>
            <p:cNvPr id="21" name="Стрелка вправо 62"/>
            <p:cNvSpPr/>
            <p:nvPr/>
          </p:nvSpPr>
          <p:spPr>
            <a:xfrm>
              <a:off x="7691794" y="2232936"/>
              <a:ext cx="3760983" cy="646707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141"/>
            <p:cNvSpPr/>
            <p:nvPr/>
          </p:nvSpPr>
          <p:spPr>
            <a:xfrm>
              <a:off x="7805605" y="2468209"/>
              <a:ext cx="1326541" cy="2145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300" dirty="0">
                  <a:solidFill>
                    <a:schemeClr val="bg2"/>
                  </a:solidFill>
                </a:rPr>
                <a:t>Переход на сайт?</a:t>
              </a:r>
            </a:p>
          </p:txBody>
        </p:sp>
        <p:sp>
          <p:nvSpPr>
            <p:cNvPr id="23" name="Прямоугольник 163"/>
            <p:cNvSpPr/>
            <p:nvPr/>
          </p:nvSpPr>
          <p:spPr>
            <a:xfrm>
              <a:off x="4025240" y="4127926"/>
              <a:ext cx="3666553" cy="37958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lIns="91438" tIns="45719" rIns="91438" bIns="45719">
              <a:spAutoFit/>
            </a:bodyPr>
            <a:lstStyle/>
            <a:p>
              <a:pPr algn="ctr"/>
              <a:r>
                <a:rPr lang="en-US" sz="1700" b="1" dirty="0" err="1">
                  <a:solidFill>
                    <a:schemeClr val="bg1"/>
                  </a:solidFill>
                  <a:cs typeface="Arial" pitchFamily="34" charset="0"/>
                </a:rPr>
                <a:t>AdServer</a:t>
              </a:r>
              <a:r>
                <a:rPr lang="en-US" sz="17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аналитика</a:t>
              </a:r>
            </a:p>
          </p:txBody>
        </p:sp>
        <p:sp>
          <p:nvSpPr>
            <p:cNvPr id="24" name="Прямоугольник 164"/>
            <p:cNvSpPr/>
            <p:nvPr/>
          </p:nvSpPr>
          <p:spPr>
            <a:xfrm>
              <a:off x="613834" y="4127926"/>
              <a:ext cx="3411405" cy="37958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91438" tIns="45719" rIns="91438" bIns="45719">
              <a:spAutoFit/>
            </a:bodyPr>
            <a:lstStyle/>
            <a:p>
              <a:pPr algn="ctr"/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Машинная аналитика</a:t>
              </a:r>
            </a:p>
          </p:txBody>
        </p:sp>
        <p:grpSp>
          <p:nvGrpSpPr>
            <p:cNvPr id="25" name="Группа 166"/>
            <p:cNvGrpSpPr/>
            <p:nvPr/>
          </p:nvGrpSpPr>
          <p:grpSpPr>
            <a:xfrm>
              <a:off x="6976475" y="4467847"/>
              <a:ext cx="662577" cy="1570736"/>
              <a:chOff x="4741486" y="4030735"/>
              <a:chExt cx="662577" cy="1570733"/>
            </a:xfrm>
          </p:grpSpPr>
          <p:grpSp>
            <p:nvGrpSpPr>
              <p:cNvPr id="26" name="Группа 167"/>
              <p:cNvGrpSpPr/>
              <p:nvPr/>
            </p:nvGrpSpPr>
            <p:grpSpPr>
              <a:xfrm rot="10800000">
                <a:off x="5024447" y="4030735"/>
                <a:ext cx="90010" cy="996523"/>
                <a:chOff x="1500220" y="2745357"/>
                <a:chExt cx="90010" cy="996523"/>
              </a:xfrm>
            </p:grpSpPr>
            <p:cxnSp>
              <p:nvCxnSpPr>
                <p:cNvPr id="28" name="Прямая соединительная линия 169"/>
                <p:cNvCxnSpPr/>
                <p:nvPr/>
              </p:nvCxnSpPr>
              <p:spPr>
                <a:xfrm rot="10800000" flipV="1">
                  <a:off x="1545225" y="2745357"/>
                  <a:ext cx="0" cy="951514"/>
                </a:xfrm>
                <a:prstGeom prst="line">
                  <a:avLst/>
                </a:prstGeom>
                <a:ln w="12700">
                  <a:solidFill>
                    <a:srgbClr val="00B9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Овал 170"/>
                <p:cNvSpPr/>
                <p:nvPr/>
              </p:nvSpPr>
              <p:spPr>
                <a:xfrm>
                  <a:off x="1500220" y="3651870"/>
                  <a:ext cx="90010" cy="9001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B9F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4741486" y="4858792"/>
                <a:ext cx="662577" cy="7426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cs typeface="Arial" pitchFamily="34" charset="0"/>
                  </a:rPr>
                  <a:t>CTR</a:t>
                </a:r>
              </a:p>
              <a:p>
                <a:pPr algn="ctr"/>
                <a:r>
                  <a:rPr lang="en-US" sz="1300" dirty="0" err="1">
                    <a:cs typeface="Arial" pitchFamily="34" charset="0"/>
                  </a:rPr>
                  <a:t>CTRu</a:t>
                </a:r>
                <a:endParaRPr lang="en-US" sz="1300" dirty="0">
                  <a:cs typeface="Arial" pitchFamily="34" charset="0"/>
                </a:endParaRPr>
              </a:p>
              <a:p>
                <a:pPr algn="ctr"/>
                <a:r>
                  <a:rPr lang="ru-RU" sz="1300" dirty="0">
                    <a:cs typeface="Arial" pitchFamily="34" charset="0"/>
                  </a:rPr>
                  <a:t>Клики</a:t>
                </a:r>
              </a:p>
            </p:txBody>
          </p:sp>
        </p:grpSp>
        <p:grpSp>
          <p:nvGrpSpPr>
            <p:cNvPr id="30" name="Группа 176"/>
            <p:cNvGrpSpPr/>
            <p:nvPr/>
          </p:nvGrpSpPr>
          <p:grpSpPr>
            <a:xfrm>
              <a:off x="677818" y="4467840"/>
              <a:ext cx="1900507" cy="1141629"/>
              <a:chOff x="-119368" y="4030735"/>
              <a:chExt cx="1900500" cy="1141630"/>
            </a:xfrm>
          </p:grpSpPr>
          <p:grpSp>
            <p:nvGrpSpPr>
              <p:cNvPr id="31" name="Группа 177"/>
              <p:cNvGrpSpPr/>
              <p:nvPr/>
            </p:nvGrpSpPr>
            <p:grpSpPr>
              <a:xfrm rot="10800000">
                <a:off x="789343" y="4030735"/>
                <a:ext cx="90010" cy="990110"/>
                <a:chOff x="1556665" y="2751770"/>
                <a:chExt cx="90010" cy="990110"/>
              </a:xfrm>
            </p:grpSpPr>
            <p:cxnSp>
              <p:nvCxnSpPr>
                <p:cNvPr id="33" name="Прямая соединительная линия 179"/>
                <p:cNvCxnSpPr/>
                <p:nvPr/>
              </p:nvCxnSpPr>
              <p:spPr>
                <a:xfrm>
                  <a:off x="1601670" y="2751770"/>
                  <a:ext cx="0" cy="945105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Овал 180"/>
                <p:cNvSpPr/>
                <p:nvPr/>
              </p:nvSpPr>
              <p:spPr>
                <a:xfrm>
                  <a:off x="1556665" y="3651870"/>
                  <a:ext cx="90010" cy="9001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8DC7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-119368" y="4858790"/>
                <a:ext cx="1900500" cy="3135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300" dirty="0">
                    <a:cs typeface="Arial" pitchFamily="34" charset="0"/>
                  </a:rPr>
                  <a:t>Аудиторные сегменты</a:t>
                </a:r>
              </a:p>
            </p:txBody>
          </p:sp>
        </p:grpSp>
        <p:grpSp>
          <p:nvGrpSpPr>
            <p:cNvPr id="35" name="Группа 181"/>
            <p:cNvGrpSpPr/>
            <p:nvPr/>
          </p:nvGrpSpPr>
          <p:grpSpPr>
            <a:xfrm>
              <a:off x="10554001" y="4467844"/>
              <a:ext cx="895322" cy="1570734"/>
              <a:chOff x="8032378" y="4030736"/>
              <a:chExt cx="895322" cy="1570733"/>
            </a:xfrm>
          </p:grpSpPr>
          <p:grpSp>
            <p:nvGrpSpPr>
              <p:cNvPr id="36" name="Группа 182"/>
              <p:cNvGrpSpPr/>
              <p:nvPr/>
            </p:nvGrpSpPr>
            <p:grpSpPr>
              <a:xfrm rot="10800000">
                <a:off x="8333432" y="4030736"/>
                <a:ext cx="90010" cy="759378"/>
                <a:chOff x="1556665" y="2982502"/>
                <a:chExt cx="90010" cy="759378"/>
              </a:xfrm>
            </p:grpSpPr>
            <p:cxnSp>
              <p:nvCxnSpPr>
                <p:cNvPr id="38" name="Прямая соединительная линия 184"/>
                <p:cNvCxnSpPr/>
                <p:nvPr/>
              </p:nvCxnSpPr>
              <p:spPr>
                <a:xfrm rot="10800000" flipV="1">
                  <a:off x="1601670" y="2982502"/>
                  <a:ext cx="0" cy="714372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Овал 185"/>
                <p:cNvSpPr/>
                <p:nvPr/>
              </p:nvSpPr>
              <p:spPr>
                <a:xfrm>
                  <a:off x="1556665" y="3651870"/>
                  <a:ext cx="90010" cy="9001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8032378" y="4858792"/>
                <a:ext cx="895322" cy="7426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300" dirty="0">
                    <a:cs typeface="Arial" pitchFamily="34" charset="0"/>
                  </a:rPr>
                  <a:t>Целевые</a:t>
                </a:r>
              </a:p>
              <a:p>
                <a:pPr algn="ctr"/>
                <a:r>
                  <a:rPr lang="ru-RU" sz="1300" dirty="0">
                    <a:cs typeface="Arial" pitchFamily="34" charset="0"/>
                  </a:rPr>
                  <a:t>действия</a:t>
                </a:r>
              </a:p>
              <a:p>
                <a:pPr algn="ctr"/>
                <a:r>
                  <a:rPr lang="ru-RU" sz="1300" dirty="0">
                    <a:cs typeface="Arial" pitchFamily="34" charset="0"/>
                  </a:rPr>
                  <a:t>на сайте</a:t>
                </a:r>
              </a:p>
            </p:txBody>
          </p:sp>
        </p:grpSp>
        <p:grpSp>
          <p:nvGrpSpPr>
            <p:cNvPr id="40" name="Группа 186"/>
            <p:cNvGrpSpPr/>
            <p:nvPr/>
          </p:nvGrpSpPr>
          <p:grpSpPr>
            <a:xfrm>
              <a:off x="3682383" y="4467843"/>
              <a:ext cx="1000781" cy="1570732"/>
              <a:chOff x="2641049" y="4030735"/>
              <a:chExt cx="1000781" cy="1570731"/>
            </a:xfrm>
          </p:grpSpPr>
          <p:grpSp>
            <p:nvGrpSpPr>
              <p:cNvPr id="41" name="Группа 187"/>
              <p:cNvGrpSpPr/>
              <p:nvPr/>
            </p:nvGrpSpPr>
            <p:grpSpPr>
              <a:xfrm rot="10800000">
                <a:off x="3075729" y="4030735"/>
                <a:ext cx="90011" cy="990110"/>
                <a:chOff x="1556665" y="2751770"/>
                <a:chExt cx="90011" cy="990110"/>
              </a:xfrm>
            </p:grpSpPr>
            <p:cxnSp>
              <p:nvCxnSpPr>
                <p:cNvPr id="43" name="Прямая соединительная линия 189"/>
                <p:cNvCxnSpPr/>
                <p:nvPr/>
              </p:nvCxnSpPr>
              <p:spPr>
                <a:xfrm>
                  <a:off x="1601670" y="2751770"/>
                  <a:ext cx="0" cy="945105"/>
                </a:xfrm>
                <a:prstGeom prst="line">
                  <a:avLst/>
                </a:prstGeom>
                <a:ln w="12700">
                  <a:solidFill>
                    <a:srgbClr val="00B9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Овал 190"/>
                <p:cNvSpPr/>
                <p:nvPr/>
              </p:nvSpPr>
              <p:spPr>
                <a:xfrm>
                  <a:off x="1556665" y="3651871"/>
                  <a:ext cx="90011" cy="9000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B9F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2641049" y="4858789"/>
                <a:ext cx="1000781" cy="7426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300" dirty="0">
                    <a:cs typeface="Arial" pitchFamily="34" charset="0"/>
                  </a:rPr>
                  <a:t>Частота</a:t>
                </a:r>
              </a:p>
              <a:p>
                <a:pPr algn="ctr"/>
                <a:r>
                  <a:rPr lang="ru-RU" sz="1300" dirty="0">
                    <a:cs typeface="Arial" pitchFamily="34" charset="0"/>
                  </a:rPr>
                  <a:t>Охват</a:t>
                </a:r>
              </a:p>
              <a:p>
                <a:pPr algn="ctr"/>
                <a:r>
                  <a:rPr lang="en-US" sz="1300" dirty="0" err="1">
                    <a:cs typeface="Arial" pitchFamily="34" charset="0"/>
                  </a:rPr>
                  <a:t>Viewability</a:t>
                </a:r>
                <a:endParaRPr lang="ru-RU" sz="1300" dirty="0">
                  <a:cs typeface="Arial" pitchFamily="34" charset="0"/>
                </a:endParaRPr>
              </a:p>
            </p:txBody>
          </p:sp>
        </p:grpSp>
        <p:grpSp>
          <p:nvGrpSpPr>
            <p:cNvPr id="45" name="Группа 191"/>
            <p:cNvGrpSpPr/>
            <p:nvPr/>
          </p:nvGrpSpPr>
          <p:grpSpPr>
            <a:xfrm>
              <a:off x="8307956" y="4467844"/>
              <a:ext cx="1406645" cy="1570734"/>
              <a:chOff x="5607236" y="4030736"/>
              <a:chExt cx="1406647" cy="1570733"/>
            </a:xfrm>
          </p:grpSpPr>
          <p:grpSp>
            <p:nvGrpSpPr>
              <p:cNvPr id="46" name="Группа 192"/>
              <p:cNvGrpSpPr/>
              <p:nvPr/>
            </p:nvGrpSpPr>
            <p:grpSpPr>
              <a:xfrm rot="10800000">
                <a:off x="6267690" y="4030736"/>
                <a:ext cx="90010" cy="1061381"/>
                <a:chOff x="1556665" y="2680499"/>
                <a:chExt cx="90010" cy="1061381"/>
              </a:xfrm>
            </p:grpSpPr>
            <p:cxnSp>
              <p:nvCxnSpPr>
                <p:cNvPr id="48" name="Прямая соединительная линия 194"/>
                <p:cNvCxnSpPr/>
                <p:nvPr/>
              </p:nvCxnSpPr>
              <p:spPr>
                <a:xfrm rot="10800000" flipV="1">
                  <a:off x="1601670" y="2680499"/>
                  <a:ext cx="0" cy="1016375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Овал 195"/>
                <p:cNvSpPr/>
                <p:nvPr/>
              </p:nvSpPr>
              <p:spPr>
                <a:xfrm>
                  <a:off x="1556665" y="3651870"/>
                  <a:ext cx="90010" cy="9001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5607236" y="4858792"/>
                <a:ext cx="1406647" cy="7426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300" dirty="0">
                    <a:cs typeface="Arial" pitchFamily="34" charset="0"/>
                  </a:rPr>
                  <a:t>Глубина</a:t>
                </a:r>
              </a:p>
              <a:p>
                <a:pPr algn="ctr"/>
                <a:r>
                  <a:rPr lang="ru-RU" sz="1300" dirty="0">
                    <a:cs typeface="Arial" pitchFamily="34" charset="0"/>
                  </a:rPr>
                  <a:t>Время</a:t>
                </a:r>
              </a:p>
              <a:p>
                <a:pPr algn="ctr"/>
                <a:r>
                  <a:rPr lang="ru-RU" sz="1300" dirty="0">
                    <a:cs typeface="Arial" pitchFamily="34" charset="0"/>
                  </a:rPr>
                  <a:t>Пути</a:t>
                </a:r>
                <a:r>
                  <a:rPr lang="en-US" sz="1300" dirty="0">
                    <a:cs typeface="Arial" pitchFamily="34" charset="0"/>
                  </a:rPr>
                  <a:t> </a:t>
                </a:r>
                <a:r>
                  <a:rPr lang="ru-RU" sz="1300" dirty="0">
                    <a:cs typeface="Arial" pitchFamily="34" charset="0"/>
                  </a:rPr>
                  <a:t>конверсии</a:t>
                </a:r>
              </a:p>
            </p:txBody>
          </p:sp>
        </p:grpSp>
        <p:grpSp>
          <p:nvGrpSpPr>
            <p:cNvPr id="50" name="Группа 196"/>
            <p:cNvGrpSpPr/>
            <p:nvPr/>
          </p:nvGrpSpPr>
          <p:grpSpPr>
            <a:xfrm>
              <a:off x="9519181" y="4442443"/>
              <a:ext cx="1007504" cy="1356183"/>
              <a:chOff x="6806846" y="4030736"/>
              <a:chExt cx="1007502" cy="1356183"/>
            </a:xfrm>
          </p:grpSpPr>
          <p:grpSp>
            <p:nvGrpSpPr>
              <p:cNvPr id="51" name="Группа 197"/>
              <p:cNvGrpSpPr/>
              <p:nvPr/>
            </p:nvGrpSpPr>
            <p:grpSpPr>
              <a:xfrm rot="10800000">
                <a:off x="7265595" y="4030736"/>
                <a:ext cx="90010" cy="1061381"/>
                <a:chOff x="1556665" y="2680499"/>
                <a:chExt cx="90010" cy="1061381"/>
              </a:xfrm>
            </p:grpSpPr>
            <p:cxnSp>
              <p:nvCxnSpPr>
                <p:cNvPr id="53" name="Прямая соединительная линия 199"/>
                <p:cNvCxnSpPr/>
                <p:nvPr/>
              </p:nvCxnSpPr>
              <p:spPr>
                <a:xfrm rot="10800000" flipV="1">
                  <a:off x="1601670" y="2680499"/>
                  <a:ext cx="0" cy="1016375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Овал 200"/>
                <p:cNvSpPr/>
                <p:nvPr/>
              </p:nvSpPr>
              <p:spPr>
                <a:xfrm>
                  <a:off x="1556665" y="3651870"/>
                  <a:ext cx="90010" cy="9001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6806846" y="4858792"/>
                <a:ext cx="1007502" cy="5281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300" dirty="0">
                    <a:cs typeface="Arial" pitchFamily="34" charset="0"/>
                  </a:rPr>
                  <a:t>Возвраты</a:t>
                </a:r>
              </a:p>
              <a:p>
                <a:pPr algn="ctr"/>
                <a:r>
                  <a:rPr lang="ru-RU" sz="1300" dirty="0">
                    <a:cs typeface="Arial" pitchFamily="34" charset="0"/>
                  </a:rPr>
                  <a:t>Источники</a:t>
                </a:r>
              </a:p>
            </p:txBody>
          </p:sp>
        </p:grpSp>
        <p:grpSp>
          <p:nvGrpSpPr>
            <p:cNvPr id="55" name="Группа 201"/>
            <p:cNvGrpSpPr/>
            <p:nvPr/>
          </p:nvGrpSpPr>
          <p:grpSpPr>
            <a:xfrm>
              <a:off x="2831636" y="4467220"/>
              <a:ext cx="836964" cy="1356183"/>
              <a:chOff x="1445964" y="4030735"/>
              <a:chExt cx="836966" cy="1356183"/>
            </a:xfrm>
          </p:grpSpPr>
          <p:grpSp>
            <p:nvGrpSpPr>
              <p:cNvPr id="56" name="Группа 202"/>
              <p:cNvGrpSpPr/>
              <p:nvPr/>
            </p:nvGrpSpPr>
            <p:grpSpPr>
              <a:xfrm rot="10800000">
                <a:off x="1828477" y="4030735"/>
                <a:ext cx="90010" cy="990110"/>
                <a:chOff x="1556665" y="2751770"/>
                <a:chExt cx="90010" cy="990110"/>
              </a:xfrm>
            </p:grpSpPr>
            <p:cxnSp>
              <p:nvCxnSpPr>
                <p:cNvPr id="58" name="Прямая соединительная линия 204"/>
                <p:cNvCxnSpPr/>
                <p:nvPr/>
              </p:nvCxnSpPr>
              <p:spPr>
                <a:xfrm>
                  <a:off x="1601670" y="2751770"/>
                  <a:ext cx="0" cy="945105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Овал 205"/>
                <p:cNvSpPr/>
                <p:nvPr/>
              </p:nvSpPr>
              <p:spPr>
                <a:xfrm>
                  <a:off x="1556665" y="3651870"/>
                  <a:ext cx="90010" cy="9001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8DC7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1445964" y="4858791"/>
                <a:ext cx="836966" cy="5281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cs typeface="Arial" pitchFamily="34" charset="0"/>
                  </a:rPr>
                  <a:t>Machine</a:t>
                </a:r>
              </a:p>
              <a:p>
                <a:pPr algn="ctr"/>
                <a:r>
                  <a:rPr lang="en-US" sz="1300" dirty="0">
                    <a:cs typeface="Arial" pitchFamily="34" charset="0"/>
                  </a:rPr>
                  <a:t>Learning</a:t>
                </a:r>
                <a:endParaRPr lang="ru-RU" sz="1300" dirty="0">
                  <a:cs typeface="Arial" pitchFamily="34" charset="0"/>
                </a:endParaRPr>
              </a:p>
            </p:txBody>
          </p:sp>
        </p:grpSp>
        <p:grpSp>
          <p:nvGrpSpPr>
            <p:cNvPr id="60" name="Группа 207"/>
            <p:cNvGrpSpPr/>
            <p:nvPr/>
          </p:nvGrpSpPr>
          <p:grpSpPr>
            <a:xfrm rot="10800000">
              <a:off x="7920050" y="4463968"/>
              <a:ext cx="90009" cy="996525"/>
              <a:chOff x="1500220" y="2745357"/>
              <a:chExt cx="90010" cy="996523"/>
            </a:xfrm>
          </p:grpSpPr>
          <p:cxnSp>
            <p:nvCxnSpPr>
              <p:cNvPr id="61" name="Прямая соединительная линия 209"/>
              <p:cNvCxnSpPr/>
              <p:nvPr/>
            </p:nvCxnSpPr>
            <p:spPr>
              <a:xfrm rot="10800000" flipV="1">
                <a:off x="1545225" y="2745357"/>
                <a:ext cx="0" cy="951514"/>
              </a:xfrm>
              <a:prstGeom prst="line">
                <a:avLst/>
              </a:prstGeom>
              <a:ln w="12700">
                <a:solidFill>
                  <a:srgbClr val="309C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Овал 210"/>
              <p:cNvSpPr/>
              <p:nvPr/>
            </p:nvSpPr>
            <p:spPr>
              <a:xfrm>
                <a:off x="1500220" y="3651870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309C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7539283" y="5292025"/>
              <a:ext cx="858201" cy="313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38" tIns="45719" rIns="91438" bIns="45719" rtlCol="0">
              <a:spAutoFit/>
            </a:bodyPr>
            <a:lstStyle/>
            <a:p>
              <a:pPr algn="ctr"/>
              <a:r>
                <a:rPr lang="en-US" sz="1300" dirty="0" err="1">
                  <a:cs typeface="Arial" pitchFamily="34" charset="0"/>
                </a:rPr>
                <a:t>Postview</a:t>
              </a:r>
              <a:endParaRPr lang="ru-RU" sz="1300" dirty="0">
                <a:cs typeface="Arial" pitchFamily="34" charset="0"/>
              </a:endParaRPr>
            </a:p>
          </p:txBody>
        </p:sp>
        <p:sp>
          <p:nvSpPr>
            <p:cNvPr id="64" name="Прямоугольник 211"/>
            <p:cNvSpPr/>
            <p:nvPr/>
          </p:nvSpPr>
          <p:spPr>
            <a:xfrm>
              <a:off x="9826280" y="2468209"/>
              <a:ext cx="440105" cy="2145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300" dirty="0">
                  <a:solidFill>
                    <a:schemeClr val="bg2"/>
                  </a:solidFill>
                </a:rPr>
                <a:t>Визит</a:t>
              </a:r>
            </a:p>
          </p:txBody>
        </p:sp>
        <p:sp>
          <p:nvSpPr>
            <p:cNvPr id="65" name="Прямоугольник 212"/>
            <p:cNvSpPr/>
            <p:nvPr/>
          </p:nvSpPr>
          <p:spPr>
            <a:xfrm>
              <a:off x="7700497" y="2884278"/>
              <a:ext cx="3172237" cy="1254298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ctr"/>
              <a:r>
                <a:rPr lang="ru-RU" sz="1400" dirty="0">
                  <a:solidFill>
                    <a:srgbClr val="FF0000"/>
                  </a:solidFill>
                  <a:cs typeface="Arial" pitchFamily="34" charset="0"/>
                </a:rPr>
                <a:t>Отчеты </a:t>
              </a:r>
              <a:r>
                <a:rPr lang="en-US" sz="1400" dirty="0">
                  <a:solidFill>
                    <a:srgbClr val="FF0000"/>
                  </a:solidFill>
                  <a:cs typeface="Arial" pitchFamily="34" charset="0"/>
                </a:rPr>
                <a:t>AdRiver </a:t>
              </a:r>
              <a:r>
                <a:rPr lang="en-US" sz="1400" dirty="0" err="1">
                  <a:solidFill>
                    <a:srgbClr val="FF0000"/>
                  </a:solidFill>
                  <a:cs typeface="Arial" pitchFamily="34" charset="0"/>
                </a:rPr>
                <a:t>Postview</a:t>
              </a:r>
              <a:r>
                <a:rPr lang="en-US" sz="1400" dirty="0">
                  <a:solidFill>
                    <a:srgbClr val="FF0000"/>
                  </a:solidFill>
                  <a:cs typeface="Arial" pitchFamily="34" charset="0"/>
                </a:rPr>
                <a:t> &amp; </a:t>
              </a:r>
              <a:r>
                <a:rPr lang="en-US" sz="1400" dirty="0" err="1" smtClean="0">
                  <a:solidFill>
                    <a:srgbClr val="FF0000"/>
                  </a:solidFill>
                  <a:cs typeface="Arial" pitchFamily="34" charset="0"/>
                </a:rPr>
                <a:t>Postclick</a:t>
              </a:r>
              <a:r>
                <a:rPr lang="ru-RU" sz="1400" dirty="0" smtClean="0">
                  <a:solidFill>
                    <a:srgbClr val="FF0000"/>
                  </a:solidFill>
                  <a:cs typeface="Arial" pitchFamily="34" charset="0"/>
                </a:rPr>
                <a:t>.</a:t>
              </a:r>
            </a:p>
            <a:p>
              <a:pPr algn="ctr"/>
              <a:endParaRPr lang="ru-RU" sz="1400" dirty="0" smtClean="0">
                <a:solidFill>
                  <a:srgbClr val="FF0000"/>
                </a:solidFill>
                <a:cs typeface="Arial" pitchFamily="34" charset="0"/>
              </a:endParaRPr>
            </a:p>
            <a:p>
              <a:pPr algn="ctr"/>
              <a:r>
                <a:rPr lang="ru-RU" sz="1400" dirty="0" smtClean="0">
                  <a:solidFill>
                    <a:srgbClr val="FF0000"/>
                  </a:solidFill>
                  <a:cs typeface="Arial" pitchFamily="34" charset="0"/>
                </a:rPr>
                <a:t>Отчеты веб-аналитических систем: </a:t>
              </a:r>
            </a:p>
            <a:p>
              <a:pPr algn="ctr"/>
              <a:r>
                <a:rPr lang="ru-RU" sz="1400" dirty="0" err="1" smtClean="0">
                  <a:solidFill>
                    <a:srgbClr val="FF0000"/>
                  </a:solidFill>
                  <a:cs typeface="Arial" pitchFamily="34" charset="0"/>
                </a:rPr>
                <a:t>Google</a:t>
              </a:r>
              <a:r>
                <a:rPr lang="ru-RU" sz="14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ru-RU" sz="1400" dirty="0" err="1">
                  <a:solidFill>
                    <a:srgbClr val="FF0000"/>
                  </a:solidFill>
                  <a:cs typeface="Arial" pitchFamily="34" charset="0"/>
                </a:rPr>
                <a:t>Analytics</a:t>
              </a:r>
              <a:r>
                <a:rPr lang="ru-RU" sz="1400" dirty="0" smtClean="0">
                  <a:solidFill>
                    <a:srgbClr val="FF0000"/>
                  </a:solidFill>
                  <a:cs typeface="Arial" pitchFamily="34" charset="0"/>
                </a:rPr>
                <a:t>, </a:t>
              </a:r>
              <a:r>
                <a:rPr lang="ru-RU" sz="1400" dirty="0" err="1" smtClean="0">
                  <a:solidFill>
                    <a:srgbClr val="FF0000"/>
                  </a:solidFill>
                  <a:cs typeface="Arial" pitchFamily="34" charset="0"/>
                </a:rPr>
                <a:t>Yandex</a:t>
              </a:r>
              <a:r>
                <a:rPr lang="ru-RU" sz="14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ru-RU" sz="1400" dirty="0">
                  <a:solidFill>
                    <a:srgbClr val="FF0000"/>
                  </a:solidFill>
                  <a:cs typeface="Arial" pitchFamily="34" charset="0"/>
                </a:rPr>
                <a:t>Метрика </a:t>
              </a:r>
            </a:p>
            <a:p>
              <a:pPr algn="ctr"/>
              <a:r>
                <a:rPr lang="ru-RU" sz="1400" dirty="0">
                  <a:solidFill>
                    <a:srgbClr val="FF0000"/>
                  </a:solidFill>
                  <a:cs typeface="Arial" pitchFamily="34" charset="0"/>
                </a:rPr>
                <a:t>о поведении на сайте</a:t>
              </a:r>
            </a:p>
          </p:txBody>
        </p:sp>
        <p:sp>
          <p:nvSpPr>
            <p:cNvPr id="66" name="Прямоугольник 213"/>
            <p:cNvSpPr/>
            <p:nvPr/>
          </p:nvSpPr>
          <p:spPr>
            <a:xfrm>
              <a:off x="4077503" y="2854150"/>
              <a:ext cx="3432309" cy="1155274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3366FF"/>
                  </a:solidFill>
                  <a:cs typeface="Arial" pitchFamily="34" charset="0"/>
                </a:rPr>
                <a:t>Медиа-отчет </a:t>
              </a:r>
              <a:r>
                <a:rPr lang="ru-RU" sz="1600" dirty="0" err="1">
                  <a:solidFill>
                    <a:srgbClr val="3366FF"/>
                  </a:solidFill>
                  <a:cs typeface="Arial" pitchFamily="34" charset="0"/>
                </a:rPr>
                <a:t>AdRiver</a:t>
              </a:r>
              <a:r>
                <a:rPr lang="ru-RU" sz="1600" dirty="0">
                  <a:solidFill>
                    <a:srgbClr val="3366FF"/>
                  </a:solidFill>
                  <a:cs typeface="Arial" pitchFamily="34" charset="0"/>
                </a:rPr>
                <a:t> </a:t>
              </a:r>
              <a:endParaRPr lang="ru-RU" sz="1600" dirty="0" smtClean="0">
                <a:solidFill>
                  <a:srgbClr val="3366FF"/>
                </a:solidFill>
                <a:cs typeface="Arial" pitchFamily="34" charset="0"/>
              </a:endParaRPr>
            </a:p>
            <a:p>
              <a:pPr algn="ctr"/>
              <a:r>
                <a:rPr lang="ru-RU" sz="1600" dirty="0">
                  <a:solidFill>
                    <a:srgbClr val="3366FF"/>
                  </a:solidFill>
                  <a:cs typeface="Arial" pitchFamily="34" charset="0"/>
                </a:rPr>
                <a:t>п</a:t>
              </a:r>
              <a:r>
                <a:rPr lang="ru-RU" sz="1600" dirty="0" smtClean="0">
                  <a:solidFill>
                    <a:srgbClr val="3366FF"/>
                  </a:solidFill>
                  <a:cs typeface="Arial" pitchFamily="34" charset="0"/>
                </a:rPr>
                <a:t>о рекламной кампании, </a:t>
              </a:r>
            </a:p>
            <a:p>
              <a:pPr algn="ctr"/>
              <a:r>
                <a:rPr lang="ru-RU" sz="1600" dirty="0" smtClean="0">
                  <a:solidFill>
                    <a:srgbClr val="3366FF"/>
                  </a:solidFill>
                  <a:cs typeface="Arial" pitchFamily="34" charset="0"/>
                </a:rPr>
                <a:t>ее аудитории,</a:t>
              </a:r>
            </a:p>
            <a:p>
              <a:pPr algn="ctr"/>
              <a:r>
                <a:rPr lang="ru-RU" sz="1600" dirty="0">
                  <a:solidFill>
                    <a:srgbClr val="3366FF"/>
                  </a:solidFill>
                  <a:cs typeface="Arial" pitchFamily="34" charset="0"/>
                </a:rPr>
                <a:t>р</a:t>
              </a:r>
              <a:r>
                <a:rPr lang="ru-RU" sz="1600" dirty="0" smtClean="0">
                  <a:solidFill>
                    <a:srgbClr val="3366FF"/>
                  </a:solidFill>
                  <a:cs typeface="Arial" pitchFamily="34" charset="0"/>
                </a:rPr>
                <a:t>асширенная </a:t>
              </a:r>
              <a:r>
                <a:rPr lang="ru-RU" sz="1600" dirty="0">
                  <a:solidFill>
                    <a:srgbClr val="3366FF"/>
                  </a:solidFill>
                  <a:cs typeface="Arial" pitchFamily="34" charset="0"/>
                </a:rPr>
                <a:t>аналитика</a:t>
              </a:r>
            </a:p>
          </p:txBody>
        </p:sp>
        <p:sp>
          <p:nvSpPr>
            <p:cNvPr id="67" name="Полилиния 224"/>
            <p:cNvSpPr/>
            <p:nvPr/>
          </p:nvSpPr>
          <p:spPr>
            <a:xfrm>
              <a:off x="626533" y="1258479"/>
              <a:ext cx="3386667" cy="1134533"/>
            </a:xfrm>
            <a:custGeom>
              <a:avLst/>
              <a:gdLst>
                <a:gd name="connsiteX0" fmla="*/ 0 w 2540000"/>
                <a:gd name="connsiteY0" fmla="*/ 787400 h 850900"/>
                <a:gd name="connsiteX1" fmla="*/ 0 w 2540000"/>
                <a:gd name="connsiteY1" fmla="*/ 0 h 850900"/>
                <a:gd name="connsiteX2" fmla="*/ 2540000 w 2540000"/>
                <a:gd name="connsiteY2" fmla="*/ 127000 h 850900"/>
                <a:gd name="connsiteX3" fmla="*/ 2540000 w 2540000"/>
                <a:gd name="connsiteY3" fmla="*/ 850900 h 850900"/>
                <a:gd name="connsiteX4" fmla="*/ 0 w 2540000"/>
                <a:gd name="connsiteY4" fmla="*/ 850900 h 850900"/>
                <a:gd name="connsiteX5" fmla="*/ 0 w 2540000"/>
                <a:gd name="connsiteY5" fmla="*/ 723900 h 850900"/>
                <a:gd name="connsiteX6" fmla="*/ 0 w 2540000"/>
                <a:gd name="connsiteY6" fmla="*/ 723900 h 850900"/>
                <a:gd name="connsiteX7" fmla="*/ 0 w 2540000"/>
                <a:gd name="connsiteY7" fmla="*/ 723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0000" h="850900">
                  <a:moveTo>
                    <a:pt x="0" y="787400"/>
                  </a:moveTo>
                  <a:lnTo>
                    <a:pt x="0" y="0"/>
                  </a:lnTo>
                  <a:lnTo>
                    <a:pt x="2540000" y="127000"/>
                  </a:lnTo>
                  <a:lnTo>
                    <a:pt x="2540000" y="850900"/>
                  </a:lnTo>
                  <a:lnTo>
                    <a:pt x="0" y="850900"/>
                  </a:lnTo>
                  <a:lnTo>
                    <a:pt x="0" y="723900"/>
                  </a:lnTo>
                  <a:lnTo>
                    <a:pt x="0" y="723900"/>
                  </a:lnTo>
                  <a:lnTo>
                    <a:pt x="0" y="723900"/>
                  </a:lnTo>
                </a:path>
              </a:pathLst>
            </a:custGeom>
            <a:pattFill prst="ltUpDiag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 225"/>
            <p:cNvSpPr/>
            <p:nvPr/>
          </p:nvSpPr>
          <p:spPr>
            <a:xfrm>
              <a:off x="4008844" y="1614079"/>
              <a:ext cx="2086993" cy="778933"/>
            </a:xfrm>
            <a:custGeom>
              <a:avLst/>
              <a:gdLst>
                <a:gd name="connsiteX0" fmla="*/ 0 w 2540000"/>
                <a:gd name="connsiteY0" fmla="*/ 787400 h 850900"/>
                <a:gd name="connsiteX1" fmla="*/ 0 w 2540000"/>
                <a:gd name="connsiteY1" fmla="*/ 0 h 850900"/>
                <a:gd name="connsiteX2" fmla="*/ 2540000 w 2540000"/>
                <a:gd name="connsiteY2" fmla="*/ 127000 h 850900"/>
                <a:gd name="connsiteX3" fmla="*/ 2540000 w 2540000"/>
                <a:gd name="connsiteY3" fmla="*/ 850900 h 850900"/>
                <a:gd name="connsiteX4" fmla="*/ 0 w 2540000"/>
                <a:gd name="connsiteY4" fmla="*/ 850900 h 850900"/>
                <a:gd name="connsiteX5" fmla="*/ 0 w 2540000"/>
                <a:gd name="connsiteY5" fmla="*/ 723900 h 850900"/>
                <a:gd name="connsiteX6" fmla="*/ 0 w 2540000"/>
                <a:gd name="connsiteY6" fmla="*/ 723900 h 850900"/>
                <a:gd name="connsiteX7" fmla="*/ 0 w 2540000"/>
                <a:gd name="connsiteY7" fmla="*/ 723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0000" h="850900">
                  <a:moveTo>
                    <a:pt x="0" y="787400"/>
                  </a:moveTo>
                  <a:lnTo>
                    <a:pt x="0" y="0"/>
                  </a:lnTo>
                  <a:lnTo>
                    <a:pt x="2540000" y="127000"/>
                  </a:lnTo>
                  <a:lnTo>
                    <a:pt x="2540000" y="850900"/>
                  </a:lnTo>
                  <a:lnTo>
                    <a:pt x="0" y="850900"/>
                  </a:lnTo>
                  <a:lnTo>
                    <a:pt x="0" y="723900"/>
                  </a:lnTo>
                  <a:lnTo>
                    <a:pt x="0" y="723900"/>
                  </a:lnTo>
                  <a:lnTo>
                    <a:pt x="0" y="723900"/>
                  </a:lnTo>
                </a:path>
              </a:pathLst>
            </a:cu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226"/>
            <p:cNvSpPr/>
            <p:nvPr/>
          </p:nvSpPr>
          <p:spPr>
            <a:xfrm>
              <a:off x="6095835" y="2003545"/>
              <a:ext cx="1034300" cy="389467"/>
            </a:xfrm>
            <a:custGeom>
              <a:avLst/>
              <a:gdLst>
                <a:gd name="connsiteX0" fmla="*/ 0 w 2540000"/>
                <a:gd name="connsiteY0" fmla="*/ 787400 h 850900"/>
                <a:gd name="connsiteX1" fmla="*/ 0 w 2540000"/>
                <a:gd name="connsiteY1" fmla="*/ 0 h 850900"/>
                <a:gd name="connsiteX2" fmla="*/ 2540000 w 2540000"/>
                <a:gd name="connsiteY2" fmla="*/ 127000 h 850900"/>
                <a:gd name="connsiteX3" fmla="*/ 2540000 w 2540000"/>
                <a:gd name="connsiteY3" fmla="*/ 850900 h 850900"/>
                <a:gd name="connsiteX4" fmla="*/ 0 w 2540000"/>
                <a:gd name="connsiteY4" fmla="*/ 850900 h 850900"/>
                <a:gd name="connsiteX5" fmla="*/ 0 w 2540000"/>
                <a:gd name="connsiteY5" fmla="*/ 723900 h 850900"/>
                <a:gd name="connsiteX6" fmla="*/ 0 w 2540000"/>
                <a:gd name="connsiteY6" fmla="*/ 723900 h 850900"/>
                <a:gd name="connsiteX7" fmla="*/ 0 w 2540000"/>
                <a:gd name="connsiteY7" fmla="*/ 723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0000" h="850900">
                  <a:moveTo>
                    <a:pt x="0" y="787400"/>
                  </a:moveTo>
                  <a:lnTo>
                    <a:pt x="0" y="0"/>
                  </a:lnTo>
                  <a:lnTo>
                    <a:pt x="2540000" y="127000"/>
                  </a:lnTo>
                  <a:lnTo>
                    <a:pt x="2540000" y="850900"/>
                  </a:lnTo>
                  <a:lnTo>
                    <a:pt x="0" y="850900"/>
                  </a:lnTo>
                  <a:lnTo>
                    <a:pt x="0" y="723900"/>
                  </a:lnTo>
                  <a:lnTo>
                    <a:pt x="0" y="723900"/>
                  </a:lnTo>
                  <a:lnTo>
                    <a:pt x="0" y="723900"/>
                  </a:lnTo>
                </a:path>
              </a:pathLst>
            </a:custGeom>
            <a:pattFill prst="ltUpDiag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0" name="Полилиния 227"/>
            <p:cNvSpPr/>
            <p:nvPr/>
          </p:nvSpPr>
          <p:spPr>
            <a:xfrm>
              <a:off x="7126677" y="2198279"/>
              <a:ext cx="565579" cy="194733"/>
            </a:xfrm>
            <a:custGeom>
              <a:avLst/>
              <a:gdLst>
                <a:gd name="connsiteX0" fmla="*/ 0 w 2540000"/>
                <a:gd name="connsiteY0" fmla="*/ 787400 h 850900"/>
                <a:gd name="connsiteX1" fmla="*/ 0 w 2540000"/>
                <a:gd name="connsiteY1" fmla="*/ 0 h 850900"/>
                <a:gd name="connsiteX2" fmla="*/ 2540000 w 2540000"/>
                <a:gd name="connsiteY2" fmla="*/ 127000 h 850900"/>
                <a:gd name="connsiteX3" fmla="*/ 2540000 w 2540000"/>
                <a:gd name="connsiteY3" fmla="*/ 850900 h 850900"/>
                <a:gd name="connsiteX4" fmla="*/ 0 w 2540000"/>
                <a:gd name="connsiteY4" fmla="*/ 850900 h 850900"/>
                <a:gd name="connsiteX5" fmla="*/ 0 w 2540000"/>
                <a:gd name="connsiteY5" fmla="*/ 723900 h 850900"/>
                <a:gd name="connsiteX6" fmla="*/ 0 w 2540000"/>
                <a:gd name="connsiteY6" fmla="*/ 723900 h 850900"/>
                <a:gd name="connsiteX7" fmla="*/ 0 w 2540000"/>
                <a:gd name="connsiteY7" fmla="*/ 723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0000" h="850900">
                  <a:moveTo>
                    <a:pt x="0" y="787400"/>
                  </a:moveTo>
                  <a:lnTo>
                    <a:pt x="0" y="0"/>
                  </a:lnTo>
                  <a:lnTo>
                    <a:pt x="2540000" y="127000"/>
                  </a:lnTo>
                  <a:lnTo>
                    <a:pt x="2540000" y="850900"/>
                  </a:lnTo>
                  <a:lnTo>
                    <a:pt x="0" y="850900"/>
                  </a:lnTo>
                  <a:lnTo>
                    <a:pt x="0" y="723900"/>
                  </a:lnTo>
                  <a:lnTo>
                    <a:pt x="0" y="723900"/>
                  </a:lnTo>
                  <a:lnTo>
                    <a:pt x="0" y="723900"/>
                  </a:lnTo>
                </a:path>
              </a:pathLst>
            </a:custGeom>
            <a:pattFill prst="ltUpDiag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228"/>
            <p:cNvSpPr/>
            <p:nvPr/>
          </p:nvSpPr>
          <p:spPr>
            <a:xfrm>
              <a:off x="7685013" y="2295644"/>
              <a:ext cx="3414097" cy="97365"/>
            </a:xfrm>
            <a:custGeom>
              <a:avLst/>
              <a:gdLst>
                <a:gd name="connsiteX0" fmla="*/ 0 w 2540000"/>
                <a:gd name="connsiteY0" fmla="*/ 787400 h 850900"/>
                <a:gd name="connsiteX1" fmla="*/ 0 w 2540000"/>
                <a:gd name="connsiteY1" fmla="*/ 0 h 850900"/>
                <a:gd name="connsiteX2" fmla="*/ 2540000 w 2540000"/>
                <a:gd name="connsiteY2" fmla="*/ 127000 h 850900"/>
                <a:gd name="connsiteX3" fmla="*/ 2540000 w 2540000"/>
                <a:gd name="connsiteY3" fmla="*/ 850900 h 850900"/>
                <a:gd name="connsiteX4" fmla="*/ 0 w 2540000"/>
                <a:gd name="connsiteY4" fmla="*/ 850900 h 850900"/>
                <a:gd name="connsiteX5" fmla="*/ 0 w 2540000"/>
                <a:gd name="connsiteY5" fmla="*/ 723900 h 850900"/>
                <a:gd name="connsiteX6" fmla="*/ 0 w 2540000"/>
                <a:gd name="connsiteY6" fmla="*/ 723900 h 850900"/>
                <a:gd name="connsiteX7" fmla="*/ 0 w 2540000"/>
                <a:gd name="connsiteY7" fmla="*/ 723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0000" h="850900">
                  <a:moveTo>
                    <a:pt x="0" y="787400"/>
                  </a:moveTo>
                  <a:lnTo>
                    <a:pt x="0" y="0"/>
                  </a:lnTo>
                  <a:lnTo>
                    <a:pt x="2540000" y="127000"/>
                  </a:lnTo>
                  <a:lnTo>
                    <a:pt x="2540000" y="850900"/>
                  </a:lnTo>
                  <a:lnTo>
                    <a:pt x="0" y="850900"/>
                  </a:lnTo>
                  <a:lnTo>
                    <a:pt x="0" y="723900"/>
                  </a:lnTo>
                  <a:lnTo>
                    <a:pt x="0" y="723900"/>
                  </a:lnTo>
                  <a:lnTo>
                    <a:pt x="0" y="723900"/>
                  </a:lnTo>
                </a:path>
              </a:pathLst>
            </a:custGeom>
            <a:pattFill prst="lt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80"/>
            <p:cNvSpPr/>
            <p:nvPr/>
          </p:nvSpPr>
          <p:spPr>
            <a:xfrm>
              <a:off x="1604619" y="2878789"/>
              <a:ext cx="1435839" cy="990235"/>
            </a:xfrm>
            <a:prstGeom prst="rect">
              <a:avLst/>
            </a:prstGeom>
          </p:spPr>
          <p:txBody>
            <a:bodyPr wrap="none" lIns="91438" tIns="45719" rIns="91438" bIns="45719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cs typeface="Arial" pitchFamily="34" charset="0"/>
                </a:rPr>
                <a:t>DSP </a:t>
              </a:r>
              <a:r>
                <a:rPr lang="en-US" dirty="0" err="1" smtClean="0">
                  <a:solidFill>
                    <a:schemeClr val="accent6"/>
                  </a:solidFill>
                  <a:cs typeface="Arial" pitchFamily="34" charset="0"/>
                </a:rPr>
                <a:t>AdRiver</a:t>
              </a:r>
              <a:endParaRPr lang="ru-RU" dirty="0" smtClean="0">
                <a:solidFill>
                  <a:schemeClr val="accent6"/>
                </a:solidFill>
                <a:cs typeface="Arial" pitchFamily="34" charset="0"/>
              </a:endParaRPr>
            </a:p>
            <a:p>
              <a:r>
                <a:rPr lang="ru-RU" dirty="0" err="1" smtClean="0">
                  <a:solidFill>
                    <a:schemeClr val="accent6"/>
                  </a:solidFill>
                  <a:cs typeface="Arial" pitchFamily="34" charset="0"/>
                </a:rPr>
                <a:t>Биддер</a:t>
              </a:r>
              <a:endParaRPr lang="en-US" dirty="0">
                <a:solidFill>
                  <a:schemeClr val="accent6"/>
                </a:solidFill>
                <a:cs typeface="Arial" pitchFamily="34" charset="0"/>
              </a:endParaRPr>
            </a:p>
            <a:p>
              <a:r>
                <a:rPr lang="ru-RU" dirty="0" err="1">
                  <a:solidFill>
                    <a:schemeClr val="accent6"/>
                  </a:solidFill>
                  <a:cs typeface="Arial" pitchFamily="34" charset="0"/>
                </a:rPr>
                <a:t>Предикт</a:t>
              </a:r>
              <a:endParaRPr lang="en-US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73" name="Группа 82"/>
            <p:cNvGrpSpPr/>
            <p:nvPr/>
          </p:nvGrpSpPr>
          <p:grpSpPr>
            <a:xfrm>
              <a:off x="4738167" y="4464258"/>
              <a:ext cx="1139938" cy="1570732"/>
              <a:chOff x="2571474" y="4030735"/>
              <a:chExt cx="1139937" cy="1570731"/>
            </a:xfrm>
          </p:grpSpPr>
          <p:grpSp>
            <p:nvGrpSpPr>
              <p:cNvPr id="74" name="Группа 83"/>
              <p:cNvGrpSpPr/>
              <p:nvPr/>
            </p:nvGrpSpPr>
            <p:grpSpPr>
              <a:xfrm rot="10800000">
                <a:off x="3075729" y="4030735"/>
                <a:ext cx="90011" cy="990110"/>
                <a:chOff x="1556665" y="2751770"/>
                <a:chExt cx="90011" cy="990110"/>
              </a:xfrm>
            </p:grpSpPr>
            <p:cxnSp>
              <p:nvCxnSpPr>
                <p:cNvPr id="76" name="Прямая соединительная линия 85"/>
                <p:cNvCxnSpPr/>
                <p:nvPr/>
              </p:nvCxnSpPr>
              <p:spPr>
                <a:xfrm>
                  <a:off x="1601670" y="2751770"/>
                  <a:ext cx="0" cy="945105"/>
                </a:xfrm>
                <a:prstGeom prst="line">
                  <a:avLst/>
                </a:prstGeom>
                <a:ln w="12700">
                  <a:solidFill>
                    <a:srgbClr val="00B9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Овал 86"/>
                <p:cNvSpPr/>
                <p:nvPr/>
              </p:nvSpPr>
              <p:spPr>
                <a:xfrm>
                  <a:off x="1556665" y="3651871"/>
                  <a:ext cx="90011" cy="9000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B9F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2571474" y="4858789"/>
                <a:ext cx="1139937" cy="7426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300" dirty="0" err="1">
                    <a:cs typeface="Arial" pitchFamily="34" charset="0"/>
                  </a:rPr>
                  <a:t>Соцдем</a:t>
                </a:r>
                <a:r>
                  <a:rPr lang="ru-RU" sz="1300" dirty="0">
                    <a:cs typeface="Arial" pitchFamily="34" charset="0"/>
                  </a:rPr>
                  <a:t>,</a:t>
                </a:r>
              </a:p>
              <a:p>
                <a:pPr algn="ctr"/>
                <a:r>
                  <a:rPr lang="ru-RU" sz="1300" dirty="0">
                    <a:cs typeface="Arial" pitchFamily="34" charset="0"/>
                  </a:rPr>
                  <a:t>Аудиторные </a:t>
                </a:r>
              </a:p>
              <a:p>
                <a:pPr algn="ctr"/>
                <a:r>
                  <a:rPr lang="ru-RU" sz="1300" dirty="0">
                    <a:cs typeface="Arial" pitchFamily="34" charset="0"/>
                  </a:rPr>
                  <a:t>сегменты</a:t>
                </a:r>
              </a:p>
            </p:txBody>
          </p:sp>
        </p:grpSp>
        <p:grpSp>
          <p:nvGrpSpPr>
            <p:cNvPr id="78" name="Группа 171"/>
            <p:cNvGrpSpPr/>
            <p:nvPr/>
          </p:nvGrpSpPr>
          <p:grpSpPr>
            <a:xfrm>
              <a:off x="5905242" y="4460717"/>
              <a:ext cx="1080575" cy="1363306"/>
              <a:chOff x="3610160" y="4023611"/>
              <a:chExt cx="1080575" cy="1363306"/>
            </a:xfrm>
          </p:grpSpPr>
          <p:grpSp>
            <p:nvGrpSpPr>
              <p:cNvPr id="79" name="Группа 172"/>
              <p:cNvGrpSpPr/>
              <p:nvPr/>
            </p:nvGrpSpPr>
            <p:grpSpPr>
              <a:xfrm rot="10800000">
                <a:off x="4084740" y="4023611"/>
                <a:ext cx="90010" cy="990110"/>
                <a:chOff x="1556665" y="2751770"/>
                <a:chExt cx="90010" cy="990110"/>
              </a:xfrm>
            </p:grpSpPr>
            <p:cxnSp>
              <p:nvCxnSpPr>
                <p:cNvPr id="81" name="Прямая соединительная линия 174"/>
                <p:cNvCxnSpPr/>
                <p:nvPr/>
              </p:nvCxnSpPr>
              <p:spPr>
                <a:xfrm>
                  <a:off x="1601670" y="2751770"/>
                  <a:ext cx="0" cy="945105"/>
                </a:xfrm>
                <a:prstGeom prst="line">
                  <a:avLst/>
                </a:prstGeom>
                <a:ln w="12700">
                  <a:solidFill>
                    <a:srgbClr val="00B9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Овал 175"/>
                <p:cNvSpPr/>
                <p:nvPr/>
              </p:nvSpPr>
              <p:spPr>
                <a:xfrm>
                  <a:off x="1556665" y="3651870"/>
                  <a:ext cx="90010" cy="9001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B9F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</p:grpSp>
          <p:sp>
            <p:nvSpPr>
              <p:cNvPr id="80" name="TextBox 79"/>
              <p:cNvSpPr txBox="1"/>
              <p:nvPr/>
            </p:nvSpPr>
            <p:spPr>
              <a:xfrm>
                <a:off x="3610160" y="4858790"/>
                <a:ext cx="1080575" cy="5281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300" dirty="0" err="1">
                    <a:cs typeface="Arial" pitchFamily="34" charset="0"/>
                  </a:rPr>
                  <a:t>Интерактив</a:t>
                </a:r>
                <a:endParaRPr lang="ru-RU" sz="1300" dirty="0">
                  <a:cs typeface="Arial" pitchFamily="34" charset="0"/>
                </a:endParaRPr>
              </a:p>
              <a:p>
                <a:pPr algn="ctr"/>
                <a:r>
                  <a:rPr lang="ru-RU" sz="1300" dirty="0">
                    <a:cs typeface="Arial" pitchFamily="34" charset="0"/>
                  </a:rPr>
                  <a:t>с рекламой</a:t>
                </a:r>
              </a:p>
            </p:txBody>
          </p:sp>
        </p:grpSp>
      </p:grpSp>
      <p:sp>
        <p:nvSpPr>
          <p:cNvPr id="86" name="Прямоугольник 164"/>
          <p:cNvSpPr/>
          <p:nvPr/>
        </p:nvSpPr>
        <p:spPr>
          <a:xfrm>
            <a:off x="5651500" y="5695687"/>
            <a:ext cx="5399567" cy="954105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Аудиторные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исследования (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OMI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, Tiburon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и др.) </a:t>
            </a:r>
          </a:p>
          <a:p>
            <a:pPr algn="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Выгрузки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синхронизированных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кук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AdRiver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’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а и исследователя </a:t>
            </a:r>
          </a:p>
          <a:p>
            <a:pPr algn="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по проведенным Рекламным кампаниям</a:t>
            </a:r>
          </a:p>
          <a:p>
            <a:pPr algn="r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д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ля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постткампейн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-опросов на стороне исследователя</a:t>
            </a:r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3" name="Выгнутая вправо стрелка 82"/>
          <p:cNvSpPr/>
          <p:nvPr/>
        </p:nvSpPr>
        <p:spPr>
          <a:xfrm>
            <a:off x="11176000" y="3175000"/>
            <a:ext cx="482600" cy="2794000"/>
          </a:xfrm>
          <a:prstGeom prst="curvedLef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Выгнутая вправо стрелка 87"/>
          <p:cNvSpPr/>
          <p:nvPr/>
        </p:nvSpPr>
        <p:spPr>
          <a:xfrm flipH="1" flipV="1">
            <a:off x="558800" y="3175000"/>
            <a:ext cx="482600" cy="2794000"/>
          </a:xfrm>
          <a:prstGeom prst="curvedLef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Прямоугольник 164"/>
          <p:cNvSpPr/>
          <p:nvPr/>
        </p:nvSpPr>
        <p:spPr>
          <a:xfrm>
            <a:off x="1231901" y="5695687"/>
            <a:ext cx="3162300" cy="523218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Аудиторные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исследования </a:t>
            </a:r>
            <a:endParaRPr lang="en-US" sz="1400" b="1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(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TNS, OMI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, Tiburon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и др.) </a:t>
            </a:r>
          </a:p>
        </p:txBody>
      </p:sp>
    </p:spTree>
    <p:extLst>
      <p:ext uri="{BB962C8B-B14F-4D97-AF65-F5344CB8AC3E}">
        <p14:creationId xmlns:p14="http://schemas.microsoft.com/office/powerpoint/2010/main" val="2836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331" y="315413"/>
            <a:ext cx="9144000" cy="661988"/>
          </a:xfrm>
        </p:spPr>
        <p:txBody>
          <a:bodyPr/>
          <a:lstStyle/>
          <a:p>
            <a:r>
              <a:rPr lang="ru-RU" b="1" dirty="0"/>
              <a:t>Три типа рекламных кампаний и их </a:t>
            </a:r>
            <a:r>
              <a:rPr lang="ru-RU" b="1" dirty="0" smtClean="0"/>
              <a:t>KPI</a:t>
            </a:r>
            <a:br>
              <a:rPr lang="ru-RU" b="1" dirty="0" smtClean="0"/>
            </a:br>
            <a:r>
              <a:rPr lang="ru-RU" b="1" dirty="0" err="1" smtClean="0"/>
              <a:t>аудируемых</a:t>
            </a:r>
            <a:r>
              <a:rPr lang="ru-RU" b="1" dirty="0" smtClean="0"/>
              <a:t> </a:t>
            </a:r>
            <a:r>
              <a:rPr lang="ru-RU" b="1" dirty="0"/>
              <a:t>и управляемых через </a:t>
            </a:r>
            <a:r>
              <a:rPr lang="ru-RU" b="1" dirty="0" err="1"/>
              <a:t>AdRiver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4976" y="1683338"/>
            <a:ext cx="2418888" cy="65535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ru-RU" sz="1600" b="1" dirty="0" err="1" smtClean="0">
                <a:solidFill>
                  <a:srgbClr val="0080FF"/>
                </a:solidFill>
                <a:latin typeface="Arial"/>
                <a:cs typeface="Arial"/>
              </a:rPr>
              <a:t>Имиджевая</a:t>
            </a:r>
            <a:r>
              <a:rPr lang="en-US" sz="1600" b="1" dirty="0" smtClean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endParaRPr lang="ru-RU" sz="1600" b="1" dirty="0">
              <a:solidFill>
                <a:srgbClr val="0080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7259" y="1683338"/>
            <a:ext cx="2594484" cy="65535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ru-RU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ru-RU" sz="1600" dirty="0">
                <a:solidFill>
                  <a:srgbClr val="0080FF"/>
                </a:solidFill>
                <a:latin typeface="Arial"/>
                <a:cs typeface="Arial"/>
              </a:rPr>
              <a:t>Продуктовая</a:t>
            </a:r>
            <a:r>
              <a:rPr lang="en-US" sz="160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endParaRPr lang="ru-RU" sz="1600" dirty="0">
              <a:solidFill>
                <a:srgbClr val="008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0935" y="1683338"/>
            <a:ext cx="2228023" cy="65535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1600" b="1" dirty="0">
                <a:solidFill>
                  <a:srgbClr val="0080FF"/>
                </a:solidFill>
                <a:latin typeface="Arial"/>
                <a:cs typeface="Arial"/>
              </a:rPr>
              <a:t>Торговая</a:t>
            </a:r>
            <a:r>
              <a:rPr lang="en-US" sz="1600" b="1" dirty="0" smtClean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endParaRPr lang="ru-RU" sz="1600" b="1" dirty="0">
              <a:solidFill>
                <a:srgbClr val="0080FF"/>
              </a:solidFill>
              <a:latin typeface="Arial"/>
              <a:cs typeface="Arial"/>
            </a:endParaRP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494546" y="2247991"/>
            <a:ext cx="3313417" cy="413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latin typeface="Arial"/>
                <a:cs typeface="Arial"/>
              </a:rPr>
              <a:t>Задача вложить в мозг ОРС</a:t>
            </a: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70C0"/>
                </a:solidFill>
                <a:latin typeface="Arial"/>
                <a:cs typeface="Arial"/>
              </a:rPr>
              <a:t>Спец проекты, не стандарты, интерактивные баннеры</a:t>
            </a: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latin typeface="Arial"/>
                <a:cs typeface="Arial"/>
              </a:rPr>
              <a:t>Качество контакта, запоминаемость</a:t>
            </a: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lang="ru-RU" sz="1200" dirty="0" smtClean="0">
                <a:solidFill>
                  <a:srgbClr val="0070C0"/>
                </a:solidFill>
                <a:latin typeface="Arial"/>
                <a:cs typeface="Arial"/>
              </a:rPr>
              <a:t>оммуникация на баннере или внутри спецпроекта</a:t>
            </a:r>
            <a:endParaRPr lang="ru-RU" sz="12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latin typeface="Arial"/>
                <a:cs typeface="Arial"/>
              </a:rPr>
              <a:t>Формируем спрос у большой ЦА</a:t>
            </a:r>
            <a:endParaRPr lang="ru-RU" sz="1200" dirty="0">
              <a:latin typeface="Arial"/>
              <a:cs typeface="Arial"/>
            </a:endParaRP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70C0"/>
                </a:solidFill>
                <a:latin typeface="Arial"/>
                <a:cs typeface="Arial"/>
              </a:rPr>
              <a:t>Длинная </a:t>
            </a:r>
            <a:r>
              <a:rPr lang="ru-RU" sz="1200" dirty="0">
                <a:solidFill>
                  <a:srgbClr val="0070C0"/>
                </a:solidFill>
                <a:latin typeface="Arial"/>
                <a:cs typeface="Arial"/>
              </a:rPr>
              <a:t>стратегия, большие бюджеты</a:t>
            </a: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latin typeface="Arial"/>
                <a:cs typeface="Arial"/>
              </a:rPr>
              <a:t>Порталы с хорошим  охватом, низким </a:t>
            </a:r>
            <a:r>
              <a:rPr lang="en-US" sz="1200" dirty="0" smtClean="0">
                <a:latin typeface="Arial"/>
                <a:cs typeface="Arial"/>
              </a:rPr>
              <a:t>CPM</a:t>
            </a:r>
            <a:endParaRPr lang="ru-RU" sz="1200" dirty="0">
              <a:latin typeface="Arial"/>
              <a:cs typeface="Arial"/>
            </a:endParaRP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b="1" dirty="0" smtClean="0">
                <a:latin typeface="Arial"/>
                <a:cs typeface="Arial"/>
              </a:rPr>
              <a:t>Охват, </a:t>
            </a:r>
            <a:r>
              <a:rPr lang="en-US" sz="1200" b="1" dirty="0" smtClean="0">
                <a:latin typeface="Arial"/>
                <a:cs typeface="Arial"/>
              </a:rPr>
              <a:t>F=5, CPM, TRP, Clatter, </a:t>
            </a:r>
            <a:r>
              <a:rPr lang="ru-RU" sz="1200" b="1" dirty="0" smtClean="0">
                <a:latin typeface="Arial"/>
                <a:cs typeface="Arial"/>
              </a:rPr>
              <a:t>Качество контакта,</a:t>
            </a:r>
            <a:r>
              <a:rPr lang="ru-RU" sz="1200" b="1" dirty="0">
                <a:latin typeface="Arial"/>
                <a:cs typeface="Arial"/>
              </a:rPr>
              <a:t> </a:t>
            </a:r>
            <a:r>
              <a:rPr lang="en-US" sz="1200" b="1" dirty="0" smtClean="0">
                <a:latin typeface="Arial"/>
                <a:cs typeface="Arial"/>
              </a:rPr>
              <a:t>  Brand Awareness</a:t>
            </a:r>
            <a:endParaRPr lang="ru-RU" sz="1200" b="1" dirty="0" smtClean="0">
              <a:latin typeface="Arial"/>
              <a:cs typeface="Arial"/>
            </a:endParaRP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FF0080"/>
                </a:solidFill>
                <a:latin typeface="Arial"/>
                <a:cs typeface="Arial"/>
              </a:rPr>
              <a:t>АНАЛИЗ все медиа </a:t>
            </a:r>
            <a:r>
              <a:rPr lang="en-US" sz="1200" b="1" dirty="0" err="1" smtClean="0">
                <a:solidFill>
                  <a:srgbClr val="FF0080"/>
                </a:solidFill>
                <a:latin typeface="Arial"/>
                <a:cs typeface="Arial"/>
              </a:rPr>
              <a:t>AdRiver</a:t>
            </a:r>
            <a:endParaRPr lang="ru-RU" sz="1200" b="1" dirty="0" smtClean="0">
              <a:solidFill>
                <a:srgbClr val="FF0080"/>
              </a:solidFill>
              <a:latin typeface="Arial"/>
              <a:cs typeface="Arial"/>
            </a:endParaRPr>
          </a:p>
        </p:txBody>
      </p:sp>
      <p:sp>
        <p:nvSpPr>
          <p:cNvPr id="8" name="Text Box 77"/>
          <p:cNvSpPr txBox="1">
            <a:spLocks noChangeArrowheads="1"/>
          </p:cNvSpPr>
          <p:nvPr/>
        </p:nvSpPr>
        <p:spPr bwMode="auto">
          <a:xfrm>
            <a:off x="4037010" y="2247991"/>
            <a:ext cx="3313417" cy="413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latin typeface="Arial"/>
                <a:cs typeface="Arial"/>
              </a:rPr>
              <a:t>Рассказать о УТП продукта</a:t>
            </a: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70C0"/>
                </a:solidFill>
                <a:latin typeface="Arial"/>
                <a:cs typeface="Arial"/>
              </a:rPr>
              <a:t>Большие и средние баннеры форматы</a:t>
            </a: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latin typeface="Arial"/>
                <a:cs typeface="Arial"/>
              </a:rPr>
              <a:t>Качество контакта, отклик на рекламу</a:t>
            </a: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lang="ru-RU" sz="1200" dirty="0" smtClean="0">
                <a:solidFill>
                  <a:srgbClr val="0070C0"/>
                </a:solidFill>
                <a:latin typeface="Arial"/>
                <a:cs typeface="Arial"/>
              </a:rPr>
              <a:t>оммуникация на баннере + продуктовом сайте</a:t>
            </a:r>
            <a:endParaRPr lang="ru-RU" sz="12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latin typeface="Arial"/>
                <a:cs typeface="Arial"/>
              </a:rPr>
              <a:t>Формируем спрос у ЦА</a:t>
            </a:r>
            <a:endParaRPr lang="ru-RU" sz="1200" dirty="0">
              <a:latin typeface="Arial"/>
              <a:cs typeface="Arial"/>
            </a:endParaRP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70C0"/>
                </a:solidFill>
                <a:latin typeface="Arial"/>
                <a:cs typeface="Arial"/>
              </a:rPr>
              <a:t>Тактические РК, средние бюджеты</a:t>
            </a:r>
            <a:endParaRPr lang="ru-RU" sz="12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latin typeface="Arial"/>
                <a:cs typeface="Arial"/>
              </a:rPr>
              <a:t>Тематические сайты и сайты с высоким </a:t>
            </a:r>
            <a:r>
              <a:rPr lang="en-US" sz="1200" dirty="0" smtClean="0">
                <a:latin typeface="Arial"/>
                <a:cs typeface="Arial"/>
              </a:rPr>
              <a:t>Affinity</a:t>
            </a: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b="1" dirty="0" smtClean="0">
                <a:latin typeface="Arial"/>
                <a:cs typeface="Arial"/>
              </a:rPr>
              <a:t>Охват, </a:t>
            </a:r>
            <a:r>
              <a:rPr lang="en-US" sz="1200" b="1" dirty="0" smtClean="0">
                <a:latin typeface="Arial"/>
                <a:cs typeface="Arial"/>
              </a:rPr>
              <a:t>F=3, CPM,</a:t>
            </a:r>
            <a:r>
              <a:rPr lang="ru-RU" sz="1200" b="1" dirty="0" smtClean="0">
                <a:latin typeface="Arial"/>
                <a:cs typeface="Arial"/>
              </a:rPr>
              <a:t> </a:t>
            </a:r>
            <a:r>
              <a:rPr lang="en-US" sz="1200" b="1" dirty="0" smtClean="0">
                <a:latin typeface="Arial"/>
                <a:cs typeface="Arial"/>
              </a:rPr>
              <a:t>CPT, </a:t>
            </a:r>
            <a:r>
              <a:rPr lang="ru-RU" sz="1200" b="1" dirty="0" smtClean="0">
                <a:latin typeface="Arial"/>
                <a:cs typeface="Arial"/>
              </a:rPr>
              <a:t>Качество контакта,</a:t>
            </a:r>
            <a:r>
              <a:rPr lang="ru-RU" sz="1200" b="1" dirty="0">
                <a:latin typeface="Arial"/>
                <a:cs typeface="Arial"/>
              </a:rPr>
              <a:t> </a:t>
            </a:r>
            <a:r>
              <a:rPr lang="en-US" sz="1200" b="1" dirty="0">
                <a:latin typeface="Arial"/>
                <a:cs typeface="Arial"/>
              </a:rPr>
              <a:t>SOV</a:t>
            </a:r>
            <a:r>
              <a:rPr lang="en-US" sz="1200" b="1" dirty="0" smtClean="0">
                <a:latin typeface="Arial"/>
                <a:cs typeface="Arial"/>
              </a:rPr>
              <a:t>, </a:t>
            </a:r>
            <a:r>
              <a:rPr lang="en-US" sz="1200" b="1" dirty="0">
                <a:latin typeface="Arial"/>
                <a:cs typeface="Arial"/>
              </a:rPr>
              <a:t>CTRU</a:t>
            </a:r>
            <a:r>
              <a:rPr lang="en-US" sz="1200" b="1" dirty="0" smtClean="0">
                <a:latin typeface="Arial"/>
                <a:cs typeface="Arial"/>
              </a:rPr>
              <a:t>,</a:t>
            </a:r>
            <a:r>
              <a:rPr lang="ru-RU" sz="1200" b="1" dirty="0" smtClean="0">
                <a:latin typeface="Arial"/>
                <a:cs typeface="Arial"/>
              </a:rPr>
              <a:t> </a:t>
            </a:r>
            <a:r>
              <a:rPr lang="ru-RU" sz="1200" b="1" dirty="0" err="1" smtClean="0">
                <a:latin typeface="Arial"/>
                <a:cs typeface="Arial"/>
              </a:rPr>
              <a:t>Коэф</a:t>
            </a:r>
            <a:r>
              <a:rPr lang="ru-RU" sz="1200" b="1" dirty="0" smtClean="0">
                <a:latin typeface="Arial"/>
                <a:cs typeface="Arial"/>
              </a:rPr>
              <a:t>. прохождения, Отказы, </a:t>
            </a:r>
            <a:r>
              <a:rPr lang="en-US" sz="1200" b="1" dirty="0" err="1" smtClean="0">
                <a:latin typeface="Arial"/>
                <a:cs typeface="Arial"/>
              </a:rPr>
              <a:t>i</a:t>
            </a:r>
            <a:r>
              <a:rPr lang="ru-RU" sz="1200" b="1" dirty="0" smtClean="0">
                <a:latin typeface="Arial"/>
                <a:cs typeface="Arial"/>
              </a:rPr>
              <a:t>КИ</a:t>
            </a: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FF0080"/>
                </a:solidFill>
                <a:latin typeface="Arial"/>
                <a:cs typeface="Arial"/>
              </a:rPr>
              <a:t>АНАЛИЗ и СИНТЕЗ </a:t>
            </a:r>
            <a:endParaRPr lang="en-US" sz="1200" b="1" dirty="0" smtClean="0">
              <a:solidFill>
                <a:srgbClr val="FF0080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400"/>
              </a:spcAft>
            </a:pPr>
            <a:r>
              <a:rPr lang="ru-RU" sz="1200" b="1" dirty="0" smtClean="0">
                <a:solidFill>
                  <a:srgbClr val="FF0080"/>
                </a:solidFill>
                <a:latin typeface="Arial"/>
                <a:cs typeface="Arial"/>
              </a:rPr>
              <a:t>по </a:t>
            </a:r>
            <a:r>
              <a:rPr lang="ru-RU" sz="1200" b="1" dirty="0" err="1" smtClean="0">
                <a:solidFill>
                  <a:srgbClr val="FF0080"/>
                </a:solidFill>
                <a:latin typeface="Arial"/>
                <a:cs typeface="Arial"/>
              </a:rPr>
              <a:t>посткампейну</a:t>
            </a:r>
            <a:r>
              <a:rPr lang="en-US" sz="1200" b="1" dirty="0" smtClean="0">
                <a:solidFill>
                  <a:srgbClr val="FF0080"/>
                </a:solidFill>
                <a:latin typeface="Arial"/>
                <a:cs typeface="Arial"/>
              </a:rPr>
              <a:t> </a:t>
            </a:r>
            <a:r>
              <a:rPr lang="en-US" sz="1200" b="1" dirty="0" err="1" smtClean="0">
                <a:solidFill>
                  <a:srgbClr val="FF0080"/>
                </a:solidFill>
                <a:latin typeface="Arial"/>
                <a:cs typeface="Arial"/>
              </a:rPr>
              <a:t>AdRiver</a:t>
            </a:r>
            <a:endParaRPr lang="ru-RU" sz="1200" b="1" dirty="0" smtClean="0">
              <a:solidFill>
                <a:srgbClr val="FF0080"/>
              </a:solidFill>
              <a:latin typeface="Arial"/>
              <a:cs typeface="Arial"/>
            </a:endParaRPr>
          </a:p>
        </p:txBody>
      </p:sp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7655804" y="2247991"/>
            <a:ext cx="3126495" cy="413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latin typeface="Arial"/>
                <a:cs typeface="Arial"/>
              </a:rPr>
              <a:t>Убедить купить у нас</a:t>
            </a: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lang="ru-RU" sz="1200" dirty="0" smtClean="0">
                <a:solidFill>
                  <a:srgbClr val="0070C0"/>
                </a:solidFill>
                <a:latin typeface="Arial"/>
                <a:cs typeface="Arial"/>
              </a:rPr>
              <a:t>екстовые строки, ТГБ, не большие форматы</a:t>
            </a: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latin typeface="Arial"/>
                <a:cs typeface="Arial"/>
              </a:rPr>
              <a:t>Уменьшаем </a:t>
            </a:r>
            <a:r>
              <a:rPr lang="en-US" sz="1200" dirty="0" smtClean="0">
                <a:latin typeface="Arial"/>
                <a:cs typeface="Arial"/>
              </a:rPr>
              <a:t>CPC</a:t>
            </a:r>
            <a:r>
              <a:rPr lang="ru-RU" sz="1200" dirty="0" smtClean="0">
                <a:latin typeface="Arial"/>
                <a:cs typeface="Arial"/>
              </a:rPr>
              <a:t>, ищем ЦА с хорошей </a:t>
            </a:r>
            <a:r>
              <a:rPr lang="en-US" sz="1200" dirty="0" smtClean="0">
                <a:latin typeface="Arial"/>
                <a:cs typeface="Arial"/>
              </a:rPr>
              <a:t>CR</a:t>
            </a:r>
            <a:endParaRPr lang="ru-RU" sz="1200" dirty="0" smtClean="0">
              <a:latin typeface="Arial"/>
              <a:cs typeface="Arial"/>
            </a:endParaRP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lang="ru-RU" sz="1200" dirty="0" smtClean="0">
                <a:solidFill>
                  <a:srgbClr val="0070C0"/>
                </a:solidFill>
                <a:latin typeface="Arial"/>
                <a:cs typeface="Arial"/>
              </a:rPr>
              <a:t>оммуникация сайте рекламодателя</a:t>
            </a:r>
            <a:endParaRPr lang="ru-RU" sz="12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latin typeface="Arial"/>
                <a:cs typeface="Arial"/>
              </a:rPr>
              <a:t>Обслуживаем </a:t>
            </a:r>
            <a:r>
              <a:rPr lang="ru-RU" sz="1200" dirty="0" err="1" smtClean="0">
                <a:latin typeface="Arial"/>
                <a:cs typeface="Arial"/>
              </a:rPr>
              <a:t>сущ</a:t>
            </a:r>
            <a:r>
              <a:rPr lang="en-US" sz="1200" dirty="0" smtClean="0">
                <a:latin typeface="Arial"/>
                <a:cs typeface="Arial"/>
              </a:rPr>
              <a:t>.</a:t>
            </a:r>
            <a:r>
              <a:rPr lang="ru-RU" sz="1200" dirty="0" smtClean="0">
                <a:latin typeface="Arial"/>
                <a:cs typeface="Arial"/>
              </a:rPr>
              <a:t> спрос</a:t>
            </a: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70C0"/>
                </a:solidFill>
                <a:latin typeface="Arial"/>
                <a:cs typeface="Arial"/>
              </a:rPr>
              <a:t>Ежемесячные РК, бюджет привязан к продажам</a:t>
            </a:r>
            <a:endParaRPr lang="ru-RU" sz="12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latin typeface="Arial"/>
                <a:cs typeface="Arial"/>
              </a:rPr>
              <a:t>Любые сайты дающие не дорогих покупателей</a:t>
            </a:r>
            <a:endParaRPr lang="en-US" sz="1200" dirty="0" smtClean="0">
              <a:latin typeface="Arial"/>
              <a:cs typeface="Arial"/>
            </a:endParaRP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1200" b="1" dirty="0" smtClean="0">
                <a:latin typeface="Arial"/>
                <a:cs typeface="Arial"/>
              </a:rPr>
              <a:t>F=1, </a:t>
            </a:r>
            <a:r>
              <a:rPr lang="en-US" sz="1200" b="1" dirty="0">
                <a:latin typeface="Arial"/>
                <a:cs typeface="Arial"/>
              </a:rPr>
              <a:t>CTR, </a:t>
            </a:r>
            <a:r>
              <a:rPr lang="en-US" sz="1200" b="1" dirty="0" smtClean="0">
                <a:latin typeface="Arial"/>
                <a:cs typeface="Arial"/>
              </a:rPr>
              <a:t>CPC, CPV, </a:t>
            </a:r>
            <a:r>
              <a:rPr lang="ru-RU" sz="1200" b="1" dirty="0" smtClean="0">
                <a:latin typeface="Arial"/>
                <a:cs typeface="Arial"/>
              </a:rPr>
              <a:t>Отказы, </a:t>
            </a:r>
            <a:r>
              <a:rPr lang="en-US" sz="1200" b="1" dirty="0" smtClean="0">
                <a:latin typeface="Arial"/>
                <a:cs typeface="Arial"/>
              </a:rPr>
              <a:t>CR, i</a:t>
            </a:r>
            <a:r>
              <a:rPr lang="ru-RU" sz="1200" b="1" dirty="0" smtClean="0">
                <a:latin typeface="Arial"/>
                <a:cs typeface="Arial"/>
              </a:rPr>
              <a:t>КИ</a:t>
            </a:r>
            <a:r>
              <a:rPr lang="en-US" sz="1200" b="1" dirty="0" smtClean="0">
                <a:latin typeface="Arial"/>
                <a:cs typeface="Arial"/>
              </a:rPr>
              <a:t>, CPA, CPL, CPO, CPS, </a:t>
            </a:r>
            <a:r>
              <a:rPr lang="en-US" sz="1200" b="1" dirty="0" smtClean="0">
                <a:solidFill>
                  <a:srgbClr val="800040"/>
                </a:solidFill>
                <a:latin typeface="Arial"/>
                <a:cs typeface="Arial"/>
              </a:rPr>
              <a:t>ROI</a:t>
            </a:r>
            <a:endParaRPr lang="ru-RU" sz="1200" b="1" dirty="0" smtClean="0">
              <a:solidFill>
                <a:srgbClr val="800040"/>
              </a:solidFill>
              <a:latin typeface="Arial"/>
              <a:cs typeface="Arial"/>
            </a:endParaRPr>
          </a:p>
          <a:p>
            <a:pPr marL="176213" indent="-176213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FF0080"/>
                </a:solidFill>
                <a:latin typeface="Arial"/>
                <a:cs typeface="Arial"/>
              </a:rPr>
              <a:t>АНАЛИЗ и СИНТЕЗ </a:t>
            </a:r>
            <a:endParaRPr lang="en-US" sz="1200" b="1" dirty="0" smtClean="0">
              <a:solidFill>
                <a:srgbClr val="FF0080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400"/>
              </a:spcAft>
            </a:pPr>
            <a:r>
              <a:rPr lang="ru-RU" sz="1200" b="1" dirty="0" smtClean="0">
                <a:solidFill>
                  <a:srgbClr val="FF0080"/>
                </a:solidFill>
                <a:latin typeface="Arial"/>
                <a:cs typeface="Arial"/>
              </a:rPr>
              <a:t>по </a:t>
            </a:r>
            <a:r>
              <a:rPr lang="ru-RU" sz="1200" b="1" dirty="0" err="1" smtClean="0">
                <a:solidFill>
                  <a:srgbClr val="FF0080"/>
                </a:solidFill>
                <a:latin typeface="Arial"/>
                <a:cs typeface="Arial"/>
              </a:rPr>
              <a:t>посткампейну</a:t>
            </a:r>
            <a:r>
              <a:rPr lang="en-US" sz="1200" b="1" dirty="0" smtClean="0">
                <a:solidFill>
                  <a:srgbClr val="FF0080"/>
                </a:solidFill>
                <a:latin typeface="Arial"/>
                <a:cs typeface="Arial"/>
              </a:rPr>
              <a:t> </a:t>
            </a:r>
            <a:r>
              <a:rPr lang="en-US" sz="1200" b="1" dirty="0" err="1" smtClean="0">
                <a:solidFill>
                  <a:srgbClr val="FF0080"/>
                </a:solidFill>
                <a:latin typeface="Arial"/>
                <a:cs typeface="Arial"/>
              </a:rPr>
              <a:t>AdRiver</a:t>
            </a:r>
            <a:endParaRPr lang="ru-RU" sz="1200" b="1" dirty="0" smtClean="0">
              <a:solidFill>
                <a:srgbClr val="FF008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5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331" y="137612"/>
            <a:ext cx="9144000" cy="929187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ru-RU" b="1" dirty="0" smtClean="0"/>
              <a:t>Услуги </a:t>
            </a:r>
            <a:r>
              <a:rPr lang="ru-RU" b="1" dirty="0" err="1" smtClean="0"/>
              <a:t>AdRiver</a:t>
            </a:r>
            <a:r>
              <a:rPr lang="ru-RU" b="1" dirty="0" smtClean="0"/>
              <a:t> для агентств и рекламодателей </a:t>
            </a:r>
          </a:p>
          <a:p>
            <a:pPr>
              <a:spcBef>
                <a:spcPts val="400"/>
              </a:spcBef>
            </a:pPr>
            <a:r>
              <a:rPr lang="ru-RU" sz="2000" b="1" dirty="0" err="1" smtClean="0"/>
              <a:t>адсервинг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аккаунтинг</a:t>
            </a:r>
            <a:r>
              <a:rPr lang="ru-RU" sz="2000" b="1" dirty="0"/>
              <a:t>, </a:t>
            </a:r>
            <a:r>
              <a:rPr lang="ru-RU" sz="2000" b="1" dirty="0" smtClean="0"/>
              <a:t>статистика</a:t>
            </a:r>
            <a:r>
              <a:rPr lang="ru-RU" sz="2000" b="1" dirty="0"/>
              <a:t>, </a:t>
            </a:r>
            <a:r>
              <a:rPr lang="ru-RU" sz="2000" b="1" dirty="0" smtClean="0"/>
              <a:t>аналитика, выгрузки</a:t>
            </a:r>
            <a:endParaRPr lang="ru-RU" sz="20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05323" y="2582276"/>
            <a:ext cx="11210944" cy="3564523"/>
            <a:chOff x="405323" y="2582277"/>
            <a:chExt cx="8966176" cy="3393644"/>
          </a:xfrm>
        </p:grpSpPr>
        <p:sp>
          <p:nvSpPr>
            <p:cNvPr id="5" name="Скругленный прямоугольник 1"/>
            <p:cNvSpPr/>
            <p:nvPr/>
          </p:nvSpPr>
          <p:spPr>
            <a:xfrm>
              <a:off x="3403440" y="2582277"/>
              <a:ext cx="2952000" cy="1691844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</a:rPr>
                <a:t>При проведении </a:t>
              </a:r>
              <a:r>
                <a:rPr lang="ru-RU" sz="1400" dirty="0" smtClean="0">
                  <a:solidFill>
                    <a:srgbClr val="000000"/>
                  </a:solidFill>
                </a:rPr>
                <a:t>рекламной кампании  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Настройка </a:t>
              </a:r>
              <a:r>
                <a:rPr lang="ru-RU" sz="1400" b="1" dirty="0">
                  <a:solidFill>
                    <a:srgbClr val="003C6C"/>
                  </a:solidFill>
                </a:rPr>
                <a:t>кампании в системе</a:t>
              </a:r>
              <a:endParaRPr lang="en-US" sz="1400" b="1" dirty="0">
                <a:solidFill>
                  <a:srgbClr val="003C6C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Выдача </a:t>
              </a:r>
              <a:r>
                <a:rPr lang="ru-RU" sz="1400" b="1" dirty="0">
                  <a:solidFill>
                    <a:srgbClr val="003C6C"/>
                  </a:solidFill>
                </a:rPr>
                <a:t>кодов размещений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>
                  <a:solidFill>
                    <a:srgbClr val="003C6C"/>
                  </a:solidFill>
                </a:rPr>
                <a:t>(+пиксели </a:t>
              </a:r>
              <a:r>
                <a:rPr lang="en-US" sz="1400" b="1" dirty="0" smtClean="0">
                  <a:solidFill>
                    <a:srgbClr val="003C6C"/>
                  </a:solidFill>
                </a:rPr>
                <a:t>TNS</a:t>
              </a:r>
              <a:r>
                <a:rPr lang="ru-RU" sz="1400" b="1" dirty="0">
                  <a:solidFill>
                    <a:srgbClr val="003C6C"/>
                  </a:solidFill>
                </a:rPr>
                <a:t> 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и др. исследователей</a:t>
              </a:r>
              <a:r>
                <a:rPr lang="en-US" sz="1400" b="1" dirty="0" smtClean="0">
                  <a:solidFill>
                    <a:srgbClr val="003C6C"/>
                  </a:solidFill>
                </a:rPr>
                <a:t>)</a:t>
              </a:r>
              <a:endParaRPr lang="ru-RU" sz="1400" b="1" dirty="0">
                <a:solidFill>
                  <a:srgbClr val="003C6C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Мониторинг </a:t>
              </a:r>
              <a:r>
                <a:rPr lang="ru-RU" sz="1400" b="1" dirty="0">
                  <a:solidFill>
                    <a:srgbClr val="003C6C"/>
                  </a:solidFill>
                </a:rPr>
                <a:t>хода кампании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 err="1">
                  <a:solidFill>
                    <a:srgbClr val="003C6C"/>
                  </a:solidFill>
                </a:rPr>
                <a:t>риалтайм</a:t>
              </a:r>
              <a:r>
                <a:rPr lang="ru-RU" sz="1400" b="1" dirty="0">
                  <a:solidFill>
                    <a:srgbClr val="003C6C"/>
                  </a:solidFill>
                </a:rPr>
                <a:t>-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статистика в </a:t>
              </a:r>
              <a:r>
                <a:rPr lang="ru-RU" sz="1400" b="1" dirty="0">
                  <a:solidFill>
                    <a:srgbClr val="003C6C"/>
                  </a:solidFill>
                </a:rPr>
                <a:t>интерфейсе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Промежуточные </a:t>
              </a:r>
              <a:r>
                <a:rPr lang="ru-RU" sz="1400" b="1" dirty="0">
                  <a:solidFill>
                    <a:srgbClr val="003C6C"/>
                  </a:solidFill>
                </a:rPr>
                <a:t>отчеты</a:t>
              </a:r>
              <a:endParaRPr lang="en-US" sz="1400" b="1" dirty="0">
                <a:solidFill>
                  <a:srgbClr val="003C6C"/>
                </a:solidFill>
              </a:endParaRPr>
            </a:p>
          </p:txBody>
        </p:sp>
        <p:sp>
          <p:nvSpPr>
            <p:cNvPr id="6" name="Скругленный прямоугольник 15"/>
            <p:cNvSpPr/>
            <p:nvPr/>
          </p:nvSpPr>
          <p:spPr>
            <a:xfrm>
              <a:off x="405323" y="3587103"/>
              <a:ext cx="2952000" cy="23876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</a:rPr>
                <a:t>При создании креатива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Выдача </a:t>
              </a:r>
              <a:r>
                <a:rPr lang="ru-RU" sz="1400" b="1" dirty="0" err="1" smtClean="0">
                  <a:solidFill>
                    <a:srgbClr val="003C6C"/>
                  </a:solidFill>
                </a:rPr>
                <a:t>техтребований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 системы</a:t>
              </a:r>
              <a:endParaRPr lang="ru-RU" sz="1400" b="1" dirty="0">
                <a:solidFill>
                  <a:srgbClr val="003C6C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Проверка </a:t>
              </a:r>
              <a:r>
                <a:rPr lang="ru-RU" sz="1400" b="1" dirty="0">
                  <a:solidFill>
                    <a:srgbClr val="003C6C"/>
                  </a:solidFill>
                </a:rPr>
                <a:t>креативов и адаптация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Консультации </a:t>
              </a:r>
              <a:r>
                <a:rPr lang="ru-RU" sz="1400" b="1" dirty="0">
                  <a:solidFill>
                    <a:srgbClr val="003C6C"/>
                  </a:solidFill>
                </a:rPr>
                <a:t>по 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ошибкам креативов</a:t>
              </a:r>
              <a:endParaRPr lang="ru-RU" sz="1400" b="1" dirty="0">
                <a:solidFill>
                  <a:srgbClr val="003C6C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err="1" smtClean="0">
                  <a:solidFill>
                    <a:srgbClr val="003C6C"/>
                  </a:solidFill>
                </a:rPr>
                <a:t>Прототипирование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 креативов, контейнеров</a:t>
              </a:r>
              <a:endParaRPr lang="ru-RU" sz="1400" b="1" dirty="0">
                <a:solidFill>
                  <a:srgbClr val="003C6C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Программирование </a:t>
              </a:r>
              <a:r>
                <a:rPr lang="en-US" sz="1400" b="1" dirty="0">
                  <a:solidFill>
                    <a:srgbClr val="003C6C"/>
                  </a:solidFill>
                </a:rPr>
                <a:t>html</a:t>
              </a:r>
              <a:r>
                <a:rPr lang="ru-RU" sz="1400" b="1" dirty="0">
                  <a:solidFill>
                    <a:srgbClr val="003C6C"/>
                  </a:solidFill>
                </a:rPr>
                <a:t>,</a:t>
              </a:r>
              <a:r>
                <a:rPr lang="en-US" sz="1400" b="1" dirty="0">
                  <a:solidFill>
                    <a:srgbClr val="003C6C"/>
                  </a:solidFill>
                </a:rPr>
                <a:t> </a:t>
              </a:r>
              <a:r>
                <a:rPr lang="en-US" sz="1400" b="1" dirty="0" err="1">
                  <a:solidFill>
                    <a:srgbClr val="003C6C"/>
                  </a:solidFill>
                </a:rPr>
                <a:t>js</a:t>
              </a:r>
              <a:r>
                <a:rPr lang="en-US" sz="1400" b="1" dirty="0">
                  <a:solidFill>
                    <a:srgbClr val="003C6C"/>
                  </a:solidFill>
                </a:rPr>
                <a:t>, </a:t>
              </a:r>
              <a:r>
                <a:rPr lang="en-US" sz="1400" b="1" dirty="0" smtClean="0">
                  <a:solidFill>
                    <a:srgbClr val="003C6C"/>
                  </a:solidFill>
                </a:rPr>
                <a:t>flash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, </a:t>
              </a:r>
              <a:endParaRPr lang="en-US" sz="1400" b="1" dirty="0" smtClean="0">
                <a:solidFill>
                  <a:srgbClr val="003C6C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VAST 2.0, 3.0, VPAID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, </a:t>
              </a:r>
              <a:r>
                <a:rPr lang="en-US" sz="1400" b="1" dirty="0" smtClean="0">
                  <a:solidFill>
                    <a:srgbClr val="003C6C"/>
                  </a:solidFill>
                </a:rPr>
                <a:t>DAAST</a:t>
              </a:r>
              <a:endParaRPr lang="ru-RU" sz="1400" b="1" dirty="0">
                <a:solidFill>
                  <a:srgbClr val="003C6C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Хостинг </a:t>
              </a:r>
              <a:r>
                <a:rPr lang="ru-RU" sz="1400" b="1" dirty="0">
                  <a:solidFill>
                    <a:srgbClr val="003C6C"/>
                  </a:solidFill>
                </a:rPr>
                <a:t>видео</a:t>
              </a:r>
              <a:r>
                <a:rPr lang="en-US" sz="1400" b="1" dirty="0">
                  <a:solidFill>
                    <a:srgbClr val="003C6C"/>
                  </a:solidFill>
                </a:rPr>
                <a:t> </a:t>
              </a:r>
              <a:r>
                <a:rPr lang="ru-RU" sz="1400" b="1" dirty="0">
                  <a:solidFill>
                    <a:srgbClr val="003C6C"/>
                  </a:solidFill>
                </a:rPr>
                <a:t>и 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частей креатива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Динамические креативы</a:t>
              </a:r>
              <a:endParaRPr lang="en-US" sz="1400" b="1" dirty="0">
                <a:solidFill>
                  <a:srgbClr val="003C6C"/>
                </a:solidFill>
              </a:endParaRPr>
            </a:p>
          </p:txBody>
        </p:sp>
        <p:sp>
          <p:nvSpPr>
            <p:cNvPr id="7" name="Скругленный прямоугольник 16"/>
            <p:cNvSpPr/>
            <p:nvPr/>
          </p:nvSpPr>
          <p:spPr>
            <a:xfrm>
              <a:off x="3422299" y="4337626"/>
              <a:ext cx="2952000" cy="683094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</a:rPr>
                <a:t>Для </a:t>
              </a:r>
              <a:r>
                <a:rPr lang="ru-RU" sz="1400" dirty="0" err="1">
                  <a:solidFill>
                    <a:srgbClr val="000000"/>
                  </a:solidFill>
                </a:rPr>
                <a:t>посткампейна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Выдача </a:t>
              </a:r>
              <a:r>
                <a:rPr lang="ru-RU" sz="1400" b="1" dirty="0">
                  <a:solidFill>
                    <a:srgbClr val="003C6C"/>
                  </a:solidFill>
                </a:rPr>
                <a:t>кодов </a:t>
              </a:r>
              <a:r>
                <a:rPr lang="ru-RU" sz="1400" b="1" dirty="0" err="1">
                  <a:solidFill>
                    <a:srgbClr val="003C6C"/>
                  </a:solidFill>
                </a:rPr>
                <a:t>постклика</a:t>
              </a:r>
              <a:endParaRPr lang="ru-RU" sz="1400" b="1" dirty="0">
                <a:solidFill>
                  <a:srgbClr val="003C6C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Нарезка </a:t>
              </a:r>
              <a:r>
                <a:rPr lang="ru-RU" sz="1400" b="1" dirty="0">
                  <a:solidFill>
                    <a:srgbClr val="003C6C"/>
                  </a:solidFill>
                </a:rPr>
                <a:t>сайта на 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контрольные точки</a:t>
              </a:r>
              <a:endParaRPr lang="ru-RU" sz="1400" b="1" dirty="0">
                <a:solidFill>
                  <a:srgbClr val="003C6C"/>
                </a:solidFill>
              </a:endParaRPr>
            </a:p>
          </p:txBody>
        </p:sp>
        <p:sp>
          <p:nvSpPr>
            <p:cNvPr id="8" name="Скругленный прямоугольник 17"/>
            <p:cNvSpPr/>
            <p:nvPr/>
          </p:nvSpPr>
          <p:spPr>
            <a:xfrm>
              <a:off x="3438912" y="5081175"/>
              <a:ext cx="2952000" cy="894659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</a:rPr>
                <a:t>Для мониторинга сайта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Выдача </a:t>
              </a:r>
              <a:r>
                <a:rPr lang="ru-RU" sz="1400" b="1" dirty="0">
                  <a:solidFill>
                    <a:srgbClr val="003C6C"/>
                  </a:solidFill>
                </a:rPr>
                <a:t>кодов мониторинга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Связи </a:t>
              </a:r>
              <a:r>
                <a:rPr lang="ru-RU" sz="1400" b="1" dirty="0">
                  <a:solidFill>
                    <a:srgbClr val="003C6C"/>
                  </a:solidFill>
                </a:rPr>
                <a:t>с 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другими системами (</a:t>
              </a:r>
              <a:r>
                <a:rPr lang="en-US" sz="1400" b="1" dirty="0" smtClean="0">
                  <a:solidFill>
                    <a:srgbClr val="003C6C"/>
                  </a:solidFill>
                </a:rPr>
                <a:t>CRM, 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веб-аналитики, исследователями и др.</a:t>
              </a:r>
              <a:endParaRPr lang="ru-RU" sz="1400" b="1" dirty="0">
                <a:solidFill>
                  <a:srgbClr val="003C6C"/>
                </a:solidFill>
              </a:endParaRPr>
            </a:p>
          </p:txBody>
        </p:sp>
        <p:sp>
          <p:nvSpPr>
            <p:cNvPr id="9" name="Скругленный прямоугольник 20"/>
            <p:cNvSpPr/>
            <p:nvPr/>
          </p:nvSpPr>
          <p:spPr>
            <a:xfrm>
              <a:off x="405323" y="2582277"/>
              <a:ext cx="2952000" cy="917144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</a:rPr>
                <a:t>При создании </a:t>
              </a:r>
              <a:r>
                <a:rPr lang="ru-RU" sz="1400" dirty="0" err="1">
                  <a:solidFill>
                    <a:srgbClr val="000000"/>
                  </a:solidFill>
                </a:rPr>
                <a:t>медиаплана</a:t>
              </a:r>
              <a:endParaRPr lang="ru-RU" sz="1400" dirty="0">
                <a:solidFill>
                  <a:srgbClr val="00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 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Консультации по типам </a:t>
              </a:r>
              <a:r>
                <a:rPr lang="ru-RU" sz="1400" b="1" dirty="0">
                  <a:solidFill>
                    <a:srgbClr val="003C6C"/>
                  </a:solidFill>
                </a:rPr>
                <a:t>кодов статистики</a:t>
              </a:r>
              <a:endParaRPr lang="en-US" sz="1400" b="1" dirty="0">
                <a:solidFill>
                  <a:srgbClr val="003C6C"/>
                </a:solidFill>
              </a:endParaRPr>
            </a:p>
          </p:txBody>
        </p:sp>
        <p:sp>
          <p:nvSpPr>
            <p:cNvPr id="10" name="Скругленный прямоугольник 22"/>
            <p:cNvSpPr/>
            <p:nvPr/>
          </p:nvSpPr>
          <p:spPr>
            <a:xfrm>
              <a:off x="6401323" y="2585021"/>
              <a:ext cx="2928560" cy="2323064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</a:rPr>
                <a:t>При анализе РК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Выдача </a:t>
              </a:r>
              <a:r>
                <a:rPr lang="ru-RU" sz="1400" b="1" dirty="0">
                  <a:solidFill>
                    <a:srgbClr val="003C6C"/>
                  </a:solidFill>
                </a:rPr>
                <a:t>отчетов статистики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Анализ отчетов с </a:t>
              </a:r>
              <a:r>
                <a:rPr lang="ru-RU" sz="1400" b="1" dirty="0">
                  <a:solidFill>
                    <a:srgbClr val="003C6C"/>
                  </a:solidFill>
                </a:rPr>
                <a:t>агентством, с   клиентами (формирование гипотез, проверка, 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дополнительные </a:t>
              </a:r>
              <a:r>
                <a:rPr lang="ru-RU" sz="1400" b="1" dirty="0">
                  <a:solidFill>
                    <a:srgbClr val="003C6C"/>
                  </a:solidFill>
                </a:rPr>
                <a:t>отчеты)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Хранение </a:t>
              </a:r>
              <a:r>
                <a:rPr lang="ru-RU" sz="1400" b="1" dirty="0" err="1">
                  <a:solidFill>
                    <a:srgbClr val="003C6C"/>
                  </a:solidFill>
                </a:rPr>
                <a:t>неагрегированных</a:t>
              </a:r>
              <a:r>
                <a:rPr lang="ru-RU" sz="1400" b="1" dirty="0">
                  <a:solidFill>
                    <a:srgbClr val="003C6C"/>
                  </a:solidFill>
                </a:rPr>
                <a:t> данных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Работа </a:t>
              </a:r>
              <a:r>
                <a:rPr lang="ru-RU" sz="1400" b="1" dirty="0">
                  <a:solidFill>
                    <a:srgbClr val="003C6C"/>
                  </a:solidFill>
                </a:rPr>
                <a:t>с аудиторией сайта 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рекламодателя</a:t>
              </a:r>
              <a:r>
                <a:rPr lang="en-US" sz="1400" b="1" dirty="0" smtClean="0">
                  <a:solidFill>
                    <a:srgbClr val="003C6C"/>
                  </a:solidFill>
                </a:rPr>
                <a:t> (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сегментирование для </a:t>
              </a:r>
              <a:r>
                <a:rPr lang="ru-RU" sz="1400" b="1" dirty="0" err="1" smtClean="0">
                  <a:solidFill>
                    <a:srgbClr val="003C6C"/>
                  </a:solidFill>
                </a:rPr>
                <a:t>ремаркетигов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)</a:t>
              </a:r>
              <a:endParaRPr lang="ru-RU" sz="1400" b="1" dirty="0">
                <a:solidFill>
                  <a:srgbClr val="003C6C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err="1" smtClean="0">
                  <a:solidFill>
                    <a:srgbClr val="003C6C"/>
                  </a:solidFill>
                </a:rPr>
                <a:t>Посткампейн</a:t>
              </a:r>
              <a:r>
                <a:rPr lang="ru-RU" sz="1400" b="1" dirty="0">
                  <a:solidFill>
                    <a:srgbClr val="003C6C"/>
                  </a:solidFill>
                </a:rPr>
                <a:t>-исследования</a:t>
              </a:r>
              <a:endParaRPr lang="en-US" sz="1400" b="1" dirty="0">
                <a:solidFill>
                  <a:srgbClr val="003C6C"/>
                </a:solidFill>
              </a:endParaRPr>
            </a:p>
          </p:txBody>
        </p:sp>
        <p:sp>
          <p:nvSpPr>
            <p:cNvPr id="17" name="Скругленный прямоугольник 32"/>
            <p:cNvSpPr/>
            <p:nvPr/>
          </p:nvSpPr>
          <p:spPr>
            <a:xfrm>
              <a:off x="6419499" y="4972601"/>
              <a:ext cx="2952000" cy="10033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srgbClr val="000000"/>
                  </a:solidFill>
                </a:rPr>
                <a:t>Для </a:t>
              </a:r>
              <a:r>
                <a:rPr lang="ru-RU" sz="1400" dirty="0" err="1" smtClean="0">
                  <a:solidFill>
                    <a:srgbClr val="000000"/>
                  </a:solidFill>
                </a:rPr>
                <a:t>дашбордов</a:t>
              </a:r>
              <a:r>
                <a:rPr lang="ru-RU" sz="1400" dirty="0" smtClean="0">
                  <a:solidFill>
                    <a:srgbClr val="000000"/>
                  </a:solidFill>
                </a:rPr>
                <a:t>, мониторинга, эконометрической аналитики: 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3C6C"/>
                  </a:solidFill>
                </a:rPr>
                <a:t>*</a:t>
              </a:r>
              <a:r>
                <a:rPr lang="ru-RU" sz="1400" b="1" dirty="0" smtClean="0">
                  <a:solidFill>
                    <a:srgbClr val="003C6C"/>
                  </a:solidFill>
                </a:rPr>
                <a:t>Выгрузки мета данных и статистики </a:t>
              </a:r>
              <a:endParaRPr lang="ru-RU" sz="1400" b="1" dirty="0">
                <a:solidFill>
                  <a:srgbClr val="003C6C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3325" y="1359513"/>
            <a:ext cx="11175992" cy="930720"/>
            <a:chOff x="423325" y="1236744"/>
            <a:chExt cx="11175992" cy="1147620"/>
          </a:xfrm>
          <a:solidFill>
            <a:srgbClr val="0080FF"/>
          </a:solidFill>
        </p:grpSpPr>
        <p:sp>
          <p:nvSpPr>
            <p:cNvPr id="19" name="Пятиугольник 22"/>
            <p:cNvSpPr/>
            <p:nvPr/>
          </p:nvSpPr>
          <p:spPr>
            <a:xfrm>
              <a:off x="7075637" y="1238588"/>
              <a:ext cx="4523680" cy="1145776"/>
            </a:xfrm>
            <a:prstGeom prst="homePlate">
              <a:avLst/>
            </a:prstGeom>
            <a:grpFill/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t" anchorCtr="1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Анализ кампании </a:t>
              </a:r>
            </a:p>
            <a:p>
              <a:pPr algn="ctr"/>
              <a:r>
                <a:rPr lang="ru-RU" sz="1400" dirty="0" err="1" smtClean="0">
                  <a:solidFill>
                    <a:schemeClr val="bg1"/>
                  </a:solidFill>
                </a:rPr>
                <a:t>Посткампейн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Исследования </a:t>
              </a:r>
              <a:endParaRPr lang="ru-RU" sz="1400" dirty="0">
                <a:solidFill>
                  <a:schemeClr val="bg1"/>
                </a:solidFill>
              </a:endParaRPr>
            </a:p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Нашивка 23"/>
            <p:cNvSpPr/>
            <p:nvPr/>
          </p:nvSpPr>
          <p:spPr>
            <a:xfrm>
              <a:off x="423325" y="1236744"/>
              <a:ext cx="4579437" cy="1145776"/>
            </a:xfrm>
            <a:prstGeom prst="chevron">
              <a:avLst/>
            </a:prstGeom>
            <a:grpFill/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  Создание </a:t>
              </a:r>
              <a:r>
                <a:rPr lang="ru-RU" b="1" dirty="0" err="1" smtClean="0">
                  <a:solidFill>
                    <a:schemeClr val="bg1"/>
                  </a:solidFill>
                </a:rPr>
                <a:t>медиапланов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endParaRPr lang="ru-RU" sz="1400" dirty="0" smtClean="0">
                <a:solidFill>
                  <a:schemeClr val="bg1"/>
                </a:solidFill>
              </a:endParaRPr>
            </a:p>
            <a:p>
              <a:r>
                <a:rPr lang="ru-RU" b="1" dirty="0" smtClean="0">
                  <a:solidFill>
                    <a:schemeClr val="bg1"/>
                  </a:solidFill>
                </a:rPr>
                <a:t>  Создание креативов </a:t>
              </a:r>
            </a:p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Скругленный прямоугольник 26"/>
            <p:cNvSpPr/>
            <p:nvPr/>
          </p:nvSpPr>
          <p:spPr>
            <a:xfrm>
              <a:off x="4141102" y="1236746"/>
              <a:ext cx="3720198" cy="1145775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Проведение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Рекламной  кампании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Мониторинг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45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Среды управления и виды размещений</a:t>
            </a:r>
            <a:r>
              <a:rPr lang="en-US" b="1" dirty="0" smtClean="0"/>
              <a:t> </a:t>
            </a:r>
            <a:r>
              <a:rPr lang="ru-RU" b="1" dirty="0" smtClean="0"/>
              <a:t>через </a:t>
            </a:r>
            <a:r>
              <a:rPr lang="en-US" b="1" dirty="0" err="1" smtClean="0"/>
              <a:t>AdRiver</a:t>
            </a:r>
            <a:endParaRPr lang="en-US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111094"/>
              </p:ext>
            </p:extLst>
          </p:nvPr>
        </p:nvGraphicFramePr>
        <p:xfrm>
          <a:off x="317500" y="1070203"/>
          <a:ext cx="9499600" cy="493088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93829"/>
                <a:gridCol w="5605771"/>
              </a:tblGrid>
              <a:tr h="53435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Возможность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Подробнее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</a:tr>
              <a:tr h="43899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СРЕДЫ</a:t>
                      </a:r>
                      <a:r>
                        <a:rPr lang="ru-RU" sz="1800" b="1" baseline="0" dirty="0" smtClean="0"/>
                        <a:t> УПРАВЛЕНИЯ </a:t>
                      </a:r>
                    </a:p>
                    <a:p>
                      <a:r>
                        <a:rPr lang="ru-RU" sz="1800" b="1" baseline="0" dirty="0" smtClean="0"/>
                        <a:t>И АУДИТА</a:t>
                      </a:r>
                      <a:endParaRPr lang="ru-RU" sz="18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Среды: </a:t>
                      </a:r>
                      <a:r>
                        <a:rPr lang="en-US" sz="1200" b="0" dirty="0" smtClean="0"/>
                        <a:t>HTML,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ru-RU" sz="1200" b="0" baseline="0" dirty="0" smtClean="0"/>
                        <a:t>видео, аудио, мобильный веб, приложения, </a:t>
                      </a:r>
                      <a:r>
                        <a:rPr lang="en-US" sz="1200" b="0" baseline="0" dirty="0" smtClean="0"/>
                        <a:t>programmatic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Виды размещений: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Медиа, Контекст, </a:t>
                      </a:r>
                      <a:r>
                        <a:rPr lang="ru-RU" sz="1200" b="0" baseline="0" dirty="0" err="1" smtClean="0"/>
                        <a:t>Видеореклама</a:t>
                      </a:r>
                      <a:r>
                        <a:rPr lang="ru-RU" sz="1200" b="0" baseline="0" dirty="0" smtClean="0"/>
                        <a:t>, </a:t>
                      </a:r>
                      <a:endParaRPr lang="en-US" sz="12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/>
                        <a:t>PR, C</a:t>
                      </a:r>
                      <a:r>
                        <a:rPr lang="ru-RU" sz="1200" b="0" baseline="0" dirty="0" err="1" smtClean="0"/>
                        <a:t>пецпроекты</a:t>
                      </a:r>
                      <a:r>
                        <a:rPr lang="ru-RU" sz="1200" b="0" baseline="0" dirty="0" smtClean="0"/>
                        <a:t>, Социальные медиа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Мобильные  приложения, Рассылки. </a:t>
                      </a:r>
                      <a:endParaRPr lang="en-US" sz="12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err="1" smtClean="0"/>
                        <a:t>Посткампейн</a:t>
                      </a:r>
                      <a:r>
                        <a:rPr lang="ru-RU" sz="1200" b="0" baseline="0" dirty="0" smtClean="0"/>
                        <a:t> и сбор аудитории на сайте рекламодателя</a:t>
                      </a: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18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ОБЫЧНЫЕ БАННЕРЫ</a:t>
                      </a: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HTML-5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стандарты и </a:t>
                      </a:r>
                      <a:r>
                        <a:rPr lang="ru-RU" sz="12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нестандарты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+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все </a:t>
                      </a:r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таргетинги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</a:t>
                      </a:r>
                      <a:endParaRPr lang="en-US" sz="12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256 событий для измерения интерактивности</a:t>
                      </a:r>
                    </a:p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Товарные цепочки и Баннерные сериалы</a:t>
                      </a:r>
                    </a:p>
                    <a:p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Мультирегиональные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кампании. </a:t>
                      </a:r>
                      <a:endParaRPr lang="en-US" sz="12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Площадки под </a:t>
                      </a:r>
                      <a:r>
                        <a:rPr lang="ru-RU" sz="1200" b="0" baseline="0" dirty="0" err="1" smtClean="0"/>
                        <a:t>управленим</a:t>
                      </a:r>
                      <a:r>
                        <a:rPr lang="ru-RU" sz="1200" b="0" baseline="0" dirty="0" smtClean="0"/>
                        <a:t> </a:t>
                      </a:r>
                      <a:r>
                        <a:rPr lang="en-US" sz="1200" b="0" baseline="0" dirty="0" err="1" smtClean="0"/>
                        <a:t>AdRiver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u="sng" dirty="0" smtClean="0">
                          <a:solidFill>
                            <a:srgbClr val="0000FF"/>
                          </a:solidFill>
                          <a:hlinkClick r:id="rId2"/>
                        </a:rPr>
                        <a:t>http://www.adriver.ru/publisher/users/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5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ВИДЕО БАННЕРЫ</a:t>
                      </a:r>
                      <a:endParaRPr lang="ru-RU" sz="18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VAST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2.0, 3.0,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VPAID, DAAST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(</a:t>
                      </a:r>
                      <a:r>
                        <a:rPr lang="ru-RU" sz="12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аудиоформат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)</a:t>
                      </a:r>
                      <a:endParaRPr lang="ru-RU" sz="12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Формат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in-read video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(в теле страниц)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МОБИЛЬНЫЕ БАННЕРЫ</a:t>
                      </a:r>
                      <a:endParaRPr lang="ru-RU" sz="18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Размерные и </a:t>
                      </a:r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фуллскрины</a:t>
                      </a:r>
                      <a:endParaRPr lang="ru-RU" sz="12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Таргетинги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: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п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роизводители, операторы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,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разрешение экрана, ОС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ПРИЛОЖЕНИЯ</a:t>
                      </a:r>
                    </a:p>
                    <a:p>
                      <a:endParaRPr lang="ru-RU" sz="18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XML</a:t>
                      </a:r>
                    </a:p>
                    <a:p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iOS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, Android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8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Методики учета </a:t>
            </a:r>
            <a:endParaRPr lang="en-US" b="1" dirty="0"/>
          </a:p>
        </p:txBody>
      </p:sp>
      <p:graphicFrame>
        <p:nvGraphicFramePr>
          <p:cNvPr id="4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41592"/>
              </p:ext>
            </p:extLst>
          </p:nvPr>
        </p:nvGraphicFramePr>
        <p:xfrm>
          <a:off x="465283" y="912669"/>
          <a:ext cx="10634517" cy="508730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35117"/>
                <a:gridCol w="7899400"/>
              </a:tblGrid>
              <a:tr h="52243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Статистики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Стандарт и способ</a:t>
                      </a:r>
                      <a:r>
                        <a:rPr lang="ru-RU" sz="2000" baseline="0" dirty="0" smtClean="0"/>
                        <a:t> учета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FF"/>
                    </a:solidFill>
                  </a:tcPr>
                </a:tc>
              </a:tr>
              <a:tr h="78535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Показы, клики</a:t>
                      </a:r>
                      <a:endParaRPr lang="ru-RU" sz="18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Стандарт </a:t>
                      </a:r>
                      <a:r>
                        <a:rPr lang="en-US" sz="1800" dirty="0" smtClean="0"/>
                        <a:t>IAB</a:t>
                      </a:r>
                      <a:r>
                        <a:rPr lang="ru-RU" sz="1800" dirty="0" smtClean="0"/>
                        <a:t>,</a:t>
                      </a:r>
                      <a:r>
                        <a:rPr lang="ru-RU" sz="1800" baseline="0" dirty="0" smtClean="0"/>
                        <a:t> алгоритмы </a:t>
                      </a:r>
                      <a:r>
                        <a:rPr lang="ru-RU" sz="1800" baseline="0" dirty="0" err="1" smtClean="0"/>
                        <a:t>антинакрутки</a:t>
                      </a:r>
                      <a:r>
                        <a:rPr lang="ru-RU" sz="1800" baseline="0" dirty="0" smtClean="0"/>
                        <a:t>, отсечение повторных кликов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4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Охватные</a:t>
                      </a:r>
                      <a:r>
                        <a:rPr lang="ru-RU" sz="1800" b="1" baseline="0" dirty="0" smtClean="0"/>
                        <a:t> характеристики</a:t>
                      </a:r>
                      <a:endParaRPr lang="ru-RU" sz="18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Стандарт </a:t>
                      </a:r>
                      <a:r>
                        <a:rPr lang="en-US" sz="1800" dirty="0" smtClean="0"/>
                        <a:t>IAB</a:t>
                      </a:r>
                      <a:r>
                        <a:rPr lang="ru-RU" sz="1800" dirty="0" smtClean="0"/>
                        <a:t>.</a:t>
                      </a:r>
                      <a:r>
                        <a:rPr lang="ru-RU" sz="1800" baseline="0" dirty="0" smtClean="0"/>
                        <a:t> Контроль выдачи </a:t>
                      </a:r>
                      <a:r>
                        <a:rPr lang="ru-RU" sz="1800" baseline="0" dirty="0" err="1" smtClean="0"/>
                        <a:t>кук</a:t>
                      </a:r>
                      <a:r>
                        <a:rPr lang="ru-RU" sz="1800" baseline="0" dirty="0" smtClean="0"/>
                        <a:t>, верификация жизни </a:t>
                      </a:r>
                      <a:r>
                        <a:rPr lang="ru-RU" sz="1800" baseline="0" dirty="0" err="1" smtClean="0"/>
                        <a:t>куки</a:t>
                      </a:r>
                      <a:r>
                        <a:rPr lang="ru-RU" sz="1800" baseline="0" dirty="0" smtClean="0"/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Метрики: охват, частоты, эксклюзивный охват, уникальные клики, показы на частоте,  клики на частоте, пересечения, ядро аудитории. </a:t>
                      </a: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949">
                <a:tc>
                  <a:txBody>
                    <a:bodyPr/>
                    <a:lstStyle/>
                    <a:p>
                      <a:r>
                        <a:rPr lang="ru-RU" sz="1800" b="1" dirty="0" err="1" smtClean="0"/>
                        <a:t>Посткампейн</a:t>
                      </a:r>
                      <a:r>
                        <a:rPr lang="ru-RU" sz="1800" b="1" baseline="0" dirty="0" smtClean="0"/>
                        <a:t> </a:t>
                      </a:r>
                      <a:endParaRPr lang="ru-RU" sz="18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Стандарт </a:t>
                      </a:r>
                      <a:r>
                        <a:rPr lang="en-US" sz="1800" dirty="0" smtClean="0"/>
                        <a:t>IAB</a:t>
                      </a:r>
                      <a:r>
                        <a:rPr lang="ru-RU" sz="1800" dirty="0" smtClean="0"/>
                        <a:t>.</a:t>
                      </a:r>
                      <a:r>
                        <a:rPr lang="ru-RU" sz="1800" baseline="0" dirty="0" smtClean="0"/>
                        <a:t> Куки (аналогично предыдущему пункту) по пиксель-аудиту на сайте рекламодателя. Единый код как для анализа эффективности РК, так и для хранение/профилирования аудитории сайта. </a:t>
                      </a:r>
                    </a:p>
                    <a:p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4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Аудиторные данные </a:t>
                      </a:r>
                      <a:endParaRPr lang="ru-RU" sz="1800" b="1" dirty="0"/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Собственный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математический аппарат выделения интересов аудитории: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286 сегментов в 25 сферах бизнеса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0 млн уник. пользователей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профилированных по интересам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  <a:hlinkClick r:id="rId2"/>
                        </a:rPr>
                        <a:t>http://www.adriver.ru/rtb/dmp/</a:t>
                      </a:r>
                      <a:endParaRPr lang="ru-RU" sz="1800" dirty="0" smtClean="0">
                        <a:solidFill>
                          <a:srgbClr val="0000FF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None/>
                      </a:pPr>
                      <a:endParaRPr lang="ru-RU" sz="18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5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Метрики и отчеты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6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/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Тема_Адривер_2015.thmx</Template>
  <TotalTime>41455</TotalTime>
  <Words>5062</Words>
  <Application>Microsoft Macintosh PowerPoint</Application>
  <PresentationFormat>Другой</PresentationFormat>
  <Paragraphs>1291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Работаем с аудиторией сайта рекламодателя какие бывают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AdRiver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Bouliennova Julia</dc:creator>
  <cp:keywords/>
  <dc:description/>
  <cp:lastModifiedBy>Julia Bouliennova</cp:lastModifiedBy>
  <cp:revision>772</cp:revision>
  <cp:lastPrinted>2015-12-24T10:37:56Z</cp:lastPrinted>
  <dcterms:created xsi:type="dcterms:W3CDTF">2015-02-02T12:50:31Z</dcterms:created>
  <dcterms:modified xsi:type="dcterms:W3CDTF">2016-07-11T13:54:40Z</dcterms:modified>
  <cp:category/>
</cp:coreProperties>
</file>