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9" r:id="rId2"/>
  </p:sldMasterIdLst>
  <p:notesMasterIdLst>
    <p:notesMasterId r:id="rId32"/>
  </p:notesMasterIdLst>
  <p:handoutMasterIdLst>
    <p:handoutMasterId r:id="rId33"/>
  </p:handoutMasterIdLst>
  <p:sldIdLst>
    <p:sldId id="598" r:id="rId3"/>
    <p:sldId id="600" r:id="rId4"/>
    <p:sldId id="586" r:id="rId5"/>
    <p:sldId id="579" r:id="rId6"/>
    <p:sldId id="581" r:id="rId7"/>
    <p:sldId id="582" r:id="rId8"/>
    <p:sldId id="441" r:id="rId9"/>
    <p:sldId id="596" r:id="rId10"/>
    <p:sldId id="601" r:id="rId11"/>
    <p:sldId id="597" r:id="rId12"/>
    <p:sldId id="595" r:id="rId13"/>
    <p:sldId id="585" r:id="rId14"/>
    <p:sldId id="501" r:id="rId15"/>
    <p:sldId id="588" r:id="rId16"/>
    <p:sldId id="589" r:id="rId17"/>
    <p:sldId id="587" r:id="rId18"/>
    <p:sldId id="528" r:id="rId19"/>
    <p:sldId id="473" r:id="rId20"/>
    <p:sldId id="594" r:id="rId21"/>
    <p:sldId id="591" r:id="rId22"/>
    <p:sldId id="592" r:id="rId23"/>
    <p:sldId id="552" r:id="rId24"/>
    <p:sldId id="531" r:id="rId25"/>
    <p:sldId id="544" r:id="rId26"/>
    <p:sldId id="535" r:id="rId27"/>
    <p:sldId id="554" r:id="rId28"/>
    <p:sldId id="590" r:id="rId29"/>
    <p:sldId id="550" r:id="rId30"/>
    <p:sldId id="494" r:id="rId31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544">
          <p15:clr>
            <a:srgbClr val="A4A3A4"/>
          </p15:clr>
        </p15:guide>
        <p15:guide id="3" orient="horz" pos="3240" userDrawn="1">
          <p15:clr>
            <a:srgbClr val="A4A3A4"/>
          </p15:clr>
        </p15:guide>
        <p15:guide id="4" orient="horz" pos="1915" userDrawn="1">
          <p15:clr>
            <a:srgbClr val="A4A3A4"/>
          </p15:clr>
        </p15:guide>
        <p15:guide id="5" orient="horz" pos="1076" userDrawn="1">
          <p15:clr>
            <a:srgbClr val="A4A3A4"/>
          </p15:clr>
        </p15:guide>
        <p15:guide id="6" orient="horz" pos="2958" userDrawn="1">
          <p15:clr>
            <a:srgbClr val="A4A3A4"/>
          </p15:clr>
        </p15:guide>
        <p15:guide id="7" orient="horz" pos="2686" userDrawn="1">
          <p15:clr>
            <a:srgbClr val="A4A3A4"/>
          </p15:clr>
        </p15:guide>
        <p15:guide id="8" orient="horz" pos="136">
          <p15:clr>
            <a:srgbClr val="A4A3A4"/>
          </p15:clr>
        </p15:guide>
        <p15:guide id="9" pos="1088">
          <p15:clr>
            <a:srgbClr val="A4A3A4"/>
          </p15:clr>
        </p15:guide>
        <p15:guide id="10" pos="1905">
          <p15:clr>
            <a:srgbClr val="A4A3A4"/>
          </p15:clr>
        </p15:guide>
        <p15:guide id="11" pos="3819" userDrawn="1">
          <p15:clr>
            <a:srgbClr val="A4A3A4"/>
          </p15:clr>
        </p15:guide>
        <p15:guide id="12" pos="3266">
          <p15:clr>
            <a:srgbClr val="A4A3A4"/>
          </p15:clr>
        </p15:guide>
        <p15:guide id="13" pos="5442">
          <p15:clr>
            <a:srgbClr val="A4A3A4"/>
          </p15:clr>
        </p15:guide>
        <p15:guide id="14" pos="272" userDrawn="1">
          <p15:clr>
            <a:srgbClr val="A4A3A4"/>
          </p15:clr>
        </p15:guide>
        <p15:guide id="15" pos="3537">
          <p15:clr>
            <a:srgbClr val="A4A3A4"/>
          </p15:clr>
        </p15:guide>
        <p15:guide id="16" pos="4354">
          <p15:clr>
            <a:srgbClr val="A4A3A4"/>
          </p15:clr>
        </p15:guide>
        <p15:guide id="17" pos="5170">
          <p15:clr>
            <a:srgbClr val="A4A3A4"/>
          </p15:clr>
        </p15:guide>
        <p15:guide id="18" pos="544">
          <p15:clr>
            <a:srgbClr val="A4A3A4"/>
          </p15:clr>
        </p15:guide>
        <p15:guide id="19" orient="horz" pos="282" userDrawn="1">
          <p15:clr>
            <a:srgbClr val="A4A3A4"/>
          </p15:clr>
        </p15:guide>
        <p15:guide id="20" orient="horz" pos="16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8D7"/>
    <a:srgbClr val="EFC44B"/>
    <a:srgbClr val="D2A000"/>
    <a:srgbClr val="309CE3"/>
    <a:srgbClr val="95D600"/>
    <a:srgbClr val="48AEE9"/>
    <a:srgbClr val="60C0EF"/>
    <a:srgbClr val="FFFFFF"/>
    <a:srgbClr val="8DC73F"/>
    <a:srgbClr val="78D2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8FD4443E-F989-4FC4-A0C8-D5A2AF1F390B}" styleName="Темный стиль 1 —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Темный стиль 1 —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929F9F4-4A8F-4326-A1B4-22849713DDAB}" styleName="Темный стиль 1 -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37" autoAdjust="0"/>
    <p:restoredTop sz="93325" autoAdjust="0"/>
  </p:normalViewPr>
  <p:slideViewPr>
    <p:cSldViewPr snapToGrid="0">
      <p:cViewPr>
        <p:scale>
          <a:sx n="100" d="100"/>
          <a:sy n="100" d="100"/>
        </p:scale>
        <p:origin x="-1248" y="-736"/>
      </p:cViewPr>
      <p:guideLst>
        <p:guide orient="horz" pos="544"/>
        <p:guide orient="horz" pos="3240"/>
        <p:guide orient="horz" pos="1915"/>
        <p:guide orient="horz" pos="1076"/>
        <p:guide orient="horz" pos="2958"/>
        <p:guide orient="horz" pos="2686"/>
        <p:guide orient="horz" pos="136"/>
        <p:guide orient="horz" pos="282"/>
        <p:guide orient="horz" pos="1620"/>
        <p:guide pos="1088"/>
        <p:guide pos="1905"/>
        <p:guide pos="3819"/>
        <p:guide pos="3266"/>
        <p:guide pos="5442"/>
        <p:guide pos="272"/>
        <p:guide pos="3537"/>
        <p:guide pos="4354"/>
        <p:guide pos="5170"/>
        <p:guide pos="5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-3150" y="-78"/>
      </p:cViewPr>
      <p:guideLst>
        <p:guide orient="horz" pos="2880"/>
        <p:guide pos="2160"/>
      </p:guideLst>
    </p:cSldViewPr>
  </p:notesViewPr>
  <p:gridSpacing cx="432054" cy="432054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handoutMaster" Target="handoutMasters/handout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DF2676-1AC1-4B0C-8F0B-BFBC414F5AFD}" type="datetimeFigureOut">
              <a:rPr lang="ru-RU" smtClean="0"/>
              <a:pPr/>
              <a:t>12/07/16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60D45B-91D0-46FC-A635-8A902C7D8C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83663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277717-765A-4589-B636-1ACBD82D3517}" type="datetimeFigureOut">
              <a:rPr lang="ru-RU" smtClean="0"/>
              <a:pPr/>
              <a:t>12/07/16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7FA6E4-DBFE-413C-9198-B70DB05EB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893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FA6E4-DBFE-413C-9198-B70DB05EB4D0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4231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FA6E4-DBFE-413C-9198-B70DB05EB4D0}" type="slidenum">
              <a:rPr lang="ru-RU" smtClean="0">
                <a:solidFill>
                  <a:prstClr val="black"/>
                </a:solidFill>
              </a:rPr>
              <a:pPr/>
              <a:t>28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3294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Слайд про будущее.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FA6E4-DBFE-413C-9198-B70DB05EB4D0}" type="slidenum">
              <a:rPr lang="ru-RU" smtClean="0">
                <a:solidFill>
                  <a:prstClr val="black"/>
                </a:solidFill>
              </a:rPr>
              <a:pPr/>
              <a:t>29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1535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FA6E4-DBFE-413C-9198-B70DB05EB4D0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8336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FA6E4-DBFE-413C-9198-B70DB05EB4D0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4590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FA6E4-DBFE-413C-9198-B70DB05EB4D0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4590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FA6E4-DBFE-413C-9198-B70DB05EB4D0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4590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FA6E4-DBFE-413C-9198-B70DB05EB4D0}" type="slidenum">
              <a:rPr lang="ru-RU" smtClean="0">
                <a:solidFill>
                  <a:prstClr val="black"/>
                </a:solidFill>
              </a:rPr>
              <a:pPr/>
              <a:t>17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3149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FA6E4-DBFE-413C-9198-B70DB05EB4D0}" type="slidenum">
              <a:rPr lang="ru-RU" smtClean="0">
                <a:solidFill>
                  <a:prstClr val="black"/>
                </a:solidFill>
              </a:rPr>
              <a:pPr/>
              <a:t>18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7659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Уточнить про </a:t>
            </a:r>
            <a:r>
              <a:rPr lang="ru-RU" dirty="0" err="1" smtClean="0"/>
              <a:t>тизерный</a:t>
            </a:r>
            <a:r>
              <a:rPr lang="ru-RU" dirty="0" smtClean="0"/>
              <a:t> формат,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большими буквами –СКИДКИ.</a:t>
            </a:r>
            <a:br>
              <a:rPr lang="ru-RU" dirty="0" smtClean="0"/>
            </a:br>
            <a:r>
              <a:rPr lang="ru-RU" dirty="0" smtClean="0"/>
              <a:t>Галки</a:t>
            </a:r>
            <a:r>
              <a:rPr lang="ru-RU" baseline="0" dirty="0" smtClean="0"/>
              <a:t> убрать, большие цифры, подумать над интересной композицией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FA6E4-DBFE-413C-9198-B70DB05EB4D0}" type="slidenum">
              <a:rPr lang="ru-RU" smtClean="0">
                <a:solidFill>
                  <a:prstClr val="black"/>
                </a:solidFill>
              </a:rPr>
              <a:pPr/>
              <a:t>23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8108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http://www.soloway.ru/interface/</a:t>
            </a:r>
            <a:r>
              <a:rPr lang="ru-RU" dirty="0" smtClean="0"/>
              <a:t> в помощь.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FA6E4-DBFE-413C-9198-B70DB05EB4D0}" type="slidenum">
              <a:rPr lang="ru-RU" smtClean="0">
                <a:solidFill>
                  <a:prstClr val="black"/>
                </a:solidFill>
              </a:rPr>
              <a:pPr/>
              <a:t>25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631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ервый или последн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adriver_logo_rg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63600" y="431800"/>
            <a:ext cx="1728000" cy="245667"/>
          </a:xfrm>
          <a:prstGeom prst="rect">
            <a:avLst/>
          </a:prstGeom>
        </p:spPr>
      </p:pic>
      <p:sp>
        <p:nvSpPr>
          <p:cNvPr id="4" name="Текст 8"/>
          <p:cNvSpPr>
            <a:spLocks noGrp="1"/>
          </p:cNvSpPr>
          <p:nvPr>
            <p:ph type="body" sz="quarter" idx="10" hasCustomPrompt="1"/>
          </p:nvPr>
        </p:nvSpPr>
        <p:spPr>
          <a:xfrm>
            <a:off x="863600" y="1728788"/>
            <a:ext cx="4321175" cy="129698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ts val="2400"/>
              </a:lnSpc>
              <a:spcBef>
                <a:spcPts val="2400"/>
              </a:spcBef>
              <a:spcAft>
                <a:spcPts val="2400"/>
              </a:spcAft>
              <a:buNone/>
              <a:defRPr sz="2400" baseline="0">
                <a:latin typeface="Lucida Sans Unicode" pitchFamily="34" charset="0"/>
                <a:cs typeface="Lucida Sans Unicode" pitchFamily="34" charset="0"/>
              </a:defRPr>
            </a:lvl1pPr>
          </a:lstStyle>
          <a:p>
            <a:pPr lvl="0"/>
            <a:r>
              <a:rPr lang="ru-RU" dirty="0" smtClean="0"/>
              <a:t>Заголовок презентации или благодарность в конце</a:t>
            </a:r>
            <a:endParaRPr lang="ru-RU" dirty="0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6029325" y="431800"/>
            <a:ext cx="2609850" cy="4318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spcAft>
                <a:spcPts val="1200"/>
              </a:spcAft>
              <a:buNone/>
              <a:defRPr sz="960" baseline="0">
                <a:latin typeface="Lucida Sans Unicode" pitchFamily="34" charset="0"/>
                <a:cs typeface="Lucida Sans Unicode" pitchFamily="34" charset="0"/>
              </a:defRPr>
            </a:lvl1pPr>
          </a:lstStyle>
          <a:p>
            <a:pPr lvl="0"/>
            <a:r>
              <a:rPr lang="ru-RU" dirty="0" smtClean="0"/>
              <a:t>Специально для</a:t>
            </a:r>
            <a:endParaRPr lang="en-US" dirty="0" smtClean="0"/>
          </a:p>
        </p:txBody>
      </p:sp>
      <p:sp>
        <p:nvSpPr>
          <p:cNvPr id="8" name="Текст 8"/>
          <p:cNvSpPr>
            <a:spLocks noGrp="1"/>
          </p:cNvSpPr>
          <p:nvPr>
            <p:ph type="body" sz="quarter" idx="11" hasCustomPrompt="1"/>
          </p:nvPr>
        </p:nvSpPr>
        <p:spPr>
          <a:xfrm>
            <a:off x="863598" y="3025775"/>
            <a:ext cx="4321175" cy="35877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ts val="1560"/>
              </a:lnSpc>
              <a:spcBef>
                <a:spcPts val="0"/>
              </a:spcBef>
              <a:spcAft>
                <a:spcPts val="1200"/>
              </a:spcAft>
              <a:buNone/>
              <a:defRPr sz="1200" b="1" baseline="0">
                <a:latin typeface="Lucida Sans Unicode" pitchFamily="34" charset="0"/>
                <a:cs typeface="Lucida Sans Unicode" pitchFamily="34" charset="0"/>
              </a:defRPr>
            </a:lvl1pPr>
          </a:lstStyle>
          <a:p>
            <a:pPr lvl="0"/>
            <a:r>
              <a:rPr lang="ru-RU" dirty="0" smtClean="0"/>
              <a:t>ФИО докладчика</a:t>
            </a:r>
          </a:p>
        </p:txBody>
      </p:sp>
      <p:sp>
        <p:nvSpPr>
          <p:cNvPr id="10" name="Текст 8"/>
          <p:cNvSpPr>
            <a:spLocks noGrp="1"/>
          </p:cNvSpPr>
          <p:nvPr>
            <p:ph type="body" sz="quarter" idx="14" hasCustomPrompt="1"/>
          </p:nvPr>
        </p:nvSpPr>
        <p:spPr>
          <a:xfrm>
            <a:off x="863600" y="4278313"/>
            <a:ext cx="4321175" cy="4318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spcAft>
                <a:spcPts val="1200"/>
              </a:spcAft>
              <a:buNone/>
              <a:defRPr sz="960" baseline="0">
                <a:latin typeface="Lucida Sans Unicode" pitchFamily="34" charset="0"/>
                <a:cs typeface="Lucida Sans Unicode" pitchFamily="34" charset="0"/>
              </a:defRPr>
            </a:lvl1pPr>
          </a:lstStyle>
          <a:p>
            <a:pPr lvl="0"/>
            <a:r>
              <a:rPr lang="ru-RU" dirty="0" smtClean="0"/>
              <a:t>Дата</a:t>
            </a:r>
            <a:r>
              <a:rPr lang="en-US" dirty="0" smtClean="0"/>
              <a:t> </a:t>
            </a:r>
            <a:r>
              <a:rPr lang="ru-RU" dirty="0" smtClean="0"/>
              <a:t>— на первой странице. Контакты — на последней.</a:t>
            </a:r>
            <a:endParaRPr lang="en-US" dirty="0" smtClean="0"/>
          </a:p>
        </p:txBody>
      </p:sp>
      <p:sp>
        <p:nvSpPr>
          <p:cNvPr id="11" name="Текст 8"/>
          <p:cNvSpPr>
            <a:spLocks noGrp="1"/>
          </p:cNvSpPr>
          <p:nvPr>
            <p:ph type="body" sz="quarter" idx="15" hasCustomPrompt="1"/>
          </p:nvPr>
        </p:nvSpPr>
        <p:spPr>
          <a:xfrm>
            <a:off x="6046788" y="1368426"/>
            <a:ext cx="2592387" cy="36036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ts val="1200"/>
              </a:lnSpc>
              <a:spcBef>
                <a:spcPts val="400"/>
              </a:spcBef>
              <a:buNone/>
              <a:defRPr sz="960" baseline="0">
                <a:latin typeface="Lucida Sans Unicode" pitchFamily="34" charset="0"/>
                <a:cs typeface="Lucida Sans Unicode" pitchFamily="34" charset="0"/>
              </a:defRPr>
            </a:lvl1pPr>
          </a:lstStyle>
          <a:p>
            <a:pPr lvl="0"/>
            <a:r>
              <a:rPr lang="ru-RU" dirty="0" smtClean="0"/>
              <a:t>Оглавление</a:t>
            </a:r>
            <a:endParaRPr lang="en-US" dirty="0" smtClean="0"/>
          </a:p>
        </p:txBody>
      </p:sp>
      <p:sp>
        <p:nvSpPr>
          <p:cNvPr id="12" name="Текст 8"/>
          <p:cNvSpPr>
            <a:spLocks noGrp="1"/>
          </p:cNvSpPr>
          <p:nvPr>
            <p:ph type="body" sz="quarter" idx="16" hasCustomPrompt="1"/>
          </p:nvPr>
        </p:nvSpPr>
        <p:spPr>
          <a:xfrm>
            <a:off x="6046788" y="1728788"/>
            <a:ext cx="2592387" cy="298132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ts val="156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itchFamily="34" charset="0"/>
              <a:buNone/>
              <a:tabLst/>
              <a:defRPr sz="1200" baseline="0">
                <a:latin typeface="Lucida Sans Unicode" pitchFamily="34" charset="0"/>
                <a:cs typeface="Lucida Sans Unicode" pitchFamily="34" charset="0"/>
              </a:defRPr>
            </a:lvl1pPr>
          </a:lstStyle>
          <a:p>
            <a:pPr lvl="0"/>
            <a:r>
              <a:rPr lang="ru-RU" dirty="0" smtClean="0"/>
              <a:t>Ссылка на первый раздел</a:t>
            </a:r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0" y="1728787"/>
            <a:ext cx="430213" cy="1296987"/>
          </a:xfrm>
          <a:prstGeom prst="rect">
            <a:avLst/>
          </a:prstGeom>
          <a:solidFill>
            <a:srgbClr val="309C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0" y="0"/>
            <a:ext cx="430213" cy="431800"/>
          </a:xfrm>
          <a:prstGeom prst="rect">
            <a:avLst/>
          </a:prstGeom>
          <a:solidFill>
            <a:srgbClr val="78D2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0" y="431800"/>
            <a:ext cx="430213" cy="431800"/>
          </a:xfrm>
          <a:prstGeom prst="rect">
            <a:avLst/>
          </a:prstGeom>
          <a:solidFill>
            <a:srgbClr val="60C0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0" y="863600"/>
            <a:ext cx="430213" cy="865188"/>
          </a:xfrm>
          <a:prstGeom prst="rect">
            <a:avLst/>
          </a:prstGeom>
          <a:solidFill>
            <a:srgbClr val="48AE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0" y="3025775"/>
            <a:ext cx="430213" cy="2116138"/>
          </a:xfrm>
          <a:prstGeom prst="rect">
            <a:avLst/>
          </a:prstGeom>
          <a:solidFill>
            <a:srgbClr val="0078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17" hasCustomPrompt="1"/>
          </p:nvPr>
        </p:nvSpPr>
        <p:spPr>
          <a:xfrm>
            <a:off x="863600" y="3398808"/>
            <a:ext cx="4321175" cy="87950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ts val="156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itchFamily="34" charset="0"/>
              <a:buNone/>
              <a:tabLst/>
              <a:defRPr sz="1200" baseline="0">
                <a:latin typeface="Lucida Sans Unicode" pitchFamily="34" charset="0"/>
                <a:cs typeface="Lucida Sans Unicode" pitchFamily="34" charset="0"/>
              </a:defRPr>
            </a:lvl1pPr>
          </a:lstStyle>
          <a:p>
            <a:pPr lvl="0"/>
            <a:r>
              <a:rPr lang="ru-RU" dirty="0" smtClean="0"/>
              <a:t>Должность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Две колонки. Сравнение или перечислени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8"/>
          <p:cNvSpPr>
            <a:spLocks noGrp="1"/>
          </p:cNvSpPr>
          <p:nvPr>
            <p:ph type="body" sz="quarter" idx="10" hasCustomPrompt="1"/>
          </p:nvPr>
        </p:nvSpPr>
        <p:spPr>
          <a:xfrm>
            <a:off x="476545" y="231776"/>
            <a:ext cx="5718515" cy="360362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400"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Это заголовок. Он большой</a:t>
            </a:r>
            <a:endParaRPr lang="ru-RU" dirty="0"/>
          </a:p>
        </p:txBody>
      </p:sp>
      <p:sp>
        <p:nvSpPr>
          <p:cNvPr id="18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476545" y="4551364"/>
            <a:ext cx="4560887" cy="360362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ts val="1013"/>
              </a:lnSpc>
              <a:spcBef>
                <a:spcPts val="338"/>
              </a:spcBef>
              <a:buNone/>
              <a:defRPr sz="900" baseline="0"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Это стиль комментариев. Таким маленьким шрифтом набираются ссылки на исследования, примечания, даты и условия зверских кредитов. </a:t>
            </a:r>
            <a:endParaRPr lang="en-US" dirty="0" smtClean="0"/>
          </a:p>
        </p:txBody>
      </p:sp>
      <p:sp>
        <p:nvSpPr>
          <p:cNvPr id="19" name="Текст 8"/>
          <p:cNvSpPr>
            <a:spLocks noGrp="1"/>
          </p:cNvSpPr>
          <p:nvPr>
            <p:ph type="body" sz="quarter" idx="15" hasCustomPrompt="1"/>
          </p:nvPr>
        </p:nvSpPr>
        <p:spPr>
          <a:xfrm>
            <a:off x="4089400" y="950914"/>
            <a:ext cx="3361054" cy="3241674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ts val="1350"/>
              </a:lnSpc>
              <a:spcBef>
                <a:spcPts val="675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aseline="0"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Чтобы применить к новому слайду мастер-страницу:</a:t>
            </a:r>
            <a:br>
              <a:rPr lang="ru-RU" dirty="0" smtClean="0"/>
            </a:br>
            <a:r>
              <a:rPr lang="ru-RU" dirty="0" smtClean="0"/>
              <a:t>1. Правой клавишей мыши кликните по слайду в левой панели.</a:t>
            </a:r>
            <a:br>
              <a:rPr lang="ru-RU" dirty="0" smtClean="0"/>
            </a:br>
            <a:r>
              <a:rPr lang="ru-RU" dirty="0" smtClean="0"/>
              <a:t>2. Выберите «Макет» </a:t>
            </a:r>
            <a:r>
              <a:rPr lang="en-US" dirty="0" smtClean="0"/>
              <a:t>&gt; </a:t>
            </a:r>
            <a:r>
              <a:rPr lang="ru-RU" dirty="0" smtClean="0"/>
              <a:t>«Заголовок и объект» </a:t>
            </a:r>
            <a:r>
              <a:rPr lang="en-US" dirty="0" smtClean="0"/>
              <a:t>&gt;</a:t>
            </a:r>
            <a:r>
              <a:rPr lang="ru-RU" dirty="0" smtClean="0"/>
              <a:t> Нужную мастер-страницу.</a:t>
            </a:r>
            <a:br>
              <a:rPr lang="ru-RU" dirty="0" smtClean="0"/>
            </a:br>
            <a:r>
              <a:rPr lang="ru-RU" dirty="0" smtClean="0"/>
              <a:t>В презентации должны использоваться только четыре стиля текста: заголовок, подзаголовок, обычный текст и комментарии. Заголовки и подзаголовки могут использовать не только в шапке.</a:t>
            </a:r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18" hasCustomPrompt="1"/>
          </p:nvPr>
        </p:nvSpPr>
        <p:spPr>
          <a:xfrm>
            <a:off x="7721509" y="1311274"/>
            <a:ext cx="1012356" cy="288131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ts val="1013"/>
              </a:lnSpc>
              <a:spcBef>
                <a:spcPts val="338"/>
              </a:spcBef>
              <a:buNone/>
              <a:defRPr sz="900" baseline="0"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Примечание сбоку называется маргиналия.</a:t>
            </a:r>
            <a:br>
              <a:rPr lang="ru-RU" dirty="0" smtClean="0"/>
            </a:br>
            <a:r>
              <a:rPr lang="ru-RU" dirty="0" smtClean="0"/>
              <a:t>Комментарии могут использовать не только снизу и сбоку, но в центре композиции, например в качестве сносок  в </a:t>
            </a:r>
            <a:r>
              <a:rPr lang="ru-RU" dirty="0" err="1" smtClean="0"/>
              <a:t>инфографике</a:t>
            </a:r>
            <a:r>
              <a:rPr lang="ru-RU" dirty="0" smtClean="0"/>
              <a:t>.</a:t>
            </a:r>
            <a:endParaRPr lang="en-US" dirty="0" smtClean="0"/>
          </a:p>
        </p:txBody>
      </p:sp>
      <p:sp>
        <p:nvSpPr>
          <p:cNvPr id="25" name="Текст 8"/>
          <p:cNvSpPr>
            <a:spLocks noGrp="1"/>
          </p:cNvSpPr>
          <p:nvPr>
            <p:ph type="body" sz="quarter" idx="19" hasCustomPrompt="1"/>
          </p:nvPr>
        </p:nvSpPr>
        <p:spPr>
          <a:xfrm>
            <a:off x="476545" y="950914"/>
            <a:ext cx="3352505" cy="3241674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ts val="1350"/>
              </a:lnSpc>
              <a:spcBef>
                <a:spcPts val="675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aseline="0"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Это основной текст. Он располагается в центре экрана. Текстовые блоки и графика выравниваются по сетке, могут занимать по ширине от 1 до 7 колонок, по высоте — от 1 до 8 модулей.</a:t>
            </a:r>
            <a:br>
              <a:rPr lang="ru-RU" dirty="0" smtClean="0"/>
            </a:br>
            <a:r>
              <a:rPr lang="ru-RU" dirty="0" smtClean="0"/>
              <a:t>Показать сетку: Alt+F9 .</a:t>
            </a:r>
            <a:br>
              <a:rPr lang="ru-RU" dirty="0" smtClean="0"/>
            </a:br>
            <a:r>
              <a:rPr lang="ru-RU" dirty="0" smtClean="0"/>
              <a:t>Вы можете удалять эти блоки, копировать их, изменять их размер по сетке, чтобы получить необходимую вам композицию слайда.</a:t>
            </a:r>
          </a:p>
        </p:txBody>
      </p:sp>
      <p:sp>
        <p:nvSpPr>
          <p:cNvPr id="14" name="Текст 8"/>
          <p:cNvSpPr>
            <a:spLocks noGrp="1"/>
          </p:cNvSpPr>
          <p:nvPr>
            <p:ph type="body" sz="quarter" idx="20" hasCustomPrompt="1"/>
          </p:nvPr>
        </p:nvSpPr>
        <p:spPr>
          <a:xfrm>
            <a:off x="7450454" y="5149850"/>
            <a:ext cx="1209675" cy="36353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ts val="1350"/>
              </a:lnSpc>
              <a:spcBef>
                <a:spcPts val="675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aseline="0"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Пример подписи к </a:t>
            </a:r>
            <a:r>
              <a:rPr lang="ru-RU" dirty="0" err="1" smtClean="0"/>
              <a:t>инфографике</a:t>
            </a:r>
            <a:endParaRPr lang="ru-RU" dirty="0" smtClean="0"/>
          </a:p>
        </p:txBody>
      </p:sp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17149" y="227392"/>
            <a:ext cx="956558" cy="3977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0623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Важный текс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476545" y="4551364"/>
            <a:ext cx="4560887" cy="360362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ts val="1013"/>
              </a:lnSpc>
              <a:spcBef>
                <a:spcPts val="338"/>
              </a:spcBef>
              <a:buNone/>
              <a:defRPr sz="900" baseline="0"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Это стиль комментариев. Таким маленьким шрифтом набираются ссылки на исследования, примечания, даты и условия зверских кредитов. </a:t>
            </a:r>
            <a:endParaRPr lang="en-US" dirty="0" smtClean="0"/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10" hasCustomPrompt="1"/>
          </p:nvPr>
        </p:nvSpPr>
        <p:spPr>
          <a:xfrm>
            <a:off x="476545" y="231776"/>
            <a:ext cx="5718515" cy="360362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400"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Это заголовок. Он большой</a:t>
            </a:r>
            <a:endParaRPr lang="ru-RU" dirty="0"/>
          </a:p>
        </p:txBody>
      </p:sp>
      <p:sp>
        <p:nvSpPr>
          <p:cNvPr id="21" name="Текст 8"/>
          <p:cNvSpPr>
            <a:spLocks noGrp="1"/>
          </p:cNvSpPr>
          <p:nvPr>
            <p:ph type="body" sz="quarter" idx="21" hasCustomPrompt="1"/>
          </p:nvPr>
        </p:nvSpPr>
        <p:spPr>
          <a:xfrm>
            <a:off x="476545" y="1310098"/>
            <a:ext cx="4725525" cy="2882489"/>
          </a:xfrm>
          <a:prstGeom prst="rect">
            <a:avLst/>
          </a:prstGeom>
        </p:spPr>
        <p:txBody>
          <a:bodyPr lIns="0" tIns="36000" rIns="0" bIns="0" anchor="t">
            <a:noAutofit/>
          </a:bodyPr>
          <a:lstStyle>
            <a:lvl1pPr marL="0" indent="0">
              <a:lnSpc>
                <a:spcPts val="2025"/>
              </a:lnSpc>
              <a:spcBef>
                <a:spcPts val="850"/>
              </a:spcBef>
              <a:buNone/>
              <a:defRPr sz="1800" baseline="0"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Это основной текст для ключевых слайдов с важным содержанием.</a:t>
            </a:r>
            <a:br>
              <a:rPr lang="ru-RU" dirty="0" smtClean="0"/>
            </a:br>
            <a:r>
              <a:rPr lang="ru-RU" dirty="0" smtClean="0"/>
              <a:t>Слоганом, призывом к действию, ключевым определением или описанием качеств продукта.</a:t>
            </a:r>
          </a:p>
        </p:txBody>
      </p:sp>
      <p:sp>
        <p:nvSpPr>
          <p:cNvPr id="22" name="Текст 19"/>
          <p:cNvSpPr>
            <a:spLocks noGrp="1"/>
          </p:cNvSpPr>
          <p:nvPr>
            <p:ph type="body" sz="quarter" idx="11" hasCustomPrompt="1"/>
          </p:nvPr>
        </p:nvSpPr>
        <p:spPr>
          <a:xfrm>
            <a:off x="476249" y="950305"/>
            <a:ext cx="6974205" cy="36097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buNone/>
              <a:defRPr sz="1200" baseline="0">
                <a:latin typeface="Calibri" panose="020F0502020204030204" pitchFamily="34" charset="0"/>
              </a:defRPr>
            </a:lvl1pPr>
          </a:lstStyle>
          <a:p>
            <a:r>
              <a:rPr lang="ru-RU" dirty="0" smtClean="0"/>
              <a:t>Подзаголовок тут не так важен, как содержание слайда, поэтому он маленький.</a:t>
            </a:r>
            <a:endParaRPr lang="ru-RU" dirty="0"/>
          </a:p>
        </p:txBody>
      </p:sp>
      <p:sp>
        <p:nvSpPr>
          <p:cNvPr id="11" name="Текст 8"/>
          <p:cNvSpPr>
            <a:spLocks noGrp="1"/>
          </p:cNvSpPr>
          <p:nvPr>
            <p:ph type="body" sz="quarter" idx="22" hasCustomPrompt="1"/>
          </p:nvPr>
        </p:nvSpPr>
        <p:spPr>
          <a:xfrm>
            <a:off x="7450454" y="5149850"/>
            <a:ext cx="1209675" cy="36353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ts val="1350"/>
              </a:lnSpc>
              <a:spcBef>
                <a:spcPts val="675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aseline="0"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Пример подписи к </a:t>
            </a:r>
            <a:r>
              <a:rPr lang="ru-RU" dirty="0" err="1" smtClean="0"/>
              <a:t>инфографике</a:t>
            </a:r>
            <a:endParaRPr lang="ru-RU" dirty="0" smtClean="0"/>
          </a:p>
        </p:txBody>
      </p:sp>
      <p:pic>
        <p:nvPicPr>
          <p:cNvPr id="13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17149" y="227392"/>
            <a:ext cx="956558" cy="3977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82593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Перечисления или сравнени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476545" y="4551364"/>
            <a:ext cx="4560887" cy="360362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ts val="1013"/>
              </a:lnSpc>
              <a:spcBef>
                <a:spcPts val="338"/>
              </a:spcBef>
              <a:buNone/>
              <a:defRPr sz="900" baseline="0"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Это стиль комментариев. Таким маленьким шрифтом набираются ссылки на исследования, примечания, даты и условия зверских кредитов. </a:t>
            </a:r>
            <a:endParaRPr lang="en-US" dirty="0" smtClean="0"/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10" hasCustomPrompt="1"/>
          </p:nvPr>
        </p:nvSpPr>
        <p:spPr>
          <a:xfrm>
            <a:off x="476545" y="231776"/>
            <a:ext cx="5733755" cy="360362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400"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Это слайд большого количества перечислений или для сравнений</a:t>
            </a:r>
            <a:endParaRPr lang="ru-RU" dirty="0"/>
          </a:p>
        </p:txBody>
      </p:sp>
      <p:sp>
        <p:nvSpPr>
          <p:cNvPr id="10" name="Текст 19"/>
          <p:cNvSpPr>
            <a:spLocks noGrp="1"/>
          </p:cNvSpPr>
          <p:nvPr>
            <p:ph type="body" sz="quarter" idx="11" hasCustomPrompt="1"/>
          </p:nvPr>
        </p:nvSpPr>
        <p:spPr>
          <a:xfrm>
            <a:off x="476249" y="950305"/>
            <a:ext cx="6974205" cy="36097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buNone/>
              <a:defRPr sz="1200" baseline="0">
                <a:latin typeface="Calibri" panose="020F0502020204030204" pitchFamily="34" charset="0"/>
              </a:defRPr>
            </a:lvl1pPr>
          </a:lstStyle>
          <a:p>
            <a:r>
              <a:rPr lang="ru-RU" dirty="0" smtClean="0"/>
              <a:t>Подзаголовок тут не так важен, как содержание слайда, поэтому он маленький.</a:t>
            </a:r>
            <a:endParaRPr lang="ru-RU" dirty="0"/>
          </a:p>
        </p:txBody>
      </p:sp>
      <p:sp>
        <p:nvSpPr>
          <p:cNvPr id="11" name="Текст 8"/>
          <p:cNvSpPr>
            <a:spLocks noGrp="1"/>
          </p:cNvSpPr>
          <p:nvPr>
            <p:ph type="body" sz="quarter" idx="21" hasCustomPrompt="1"/>
          </p:nvPr>
        </p:nvSpPr>
        <p:spPr>
          <a:xfrm>
            <a:off x="1016605" y="1310098"/>
            <a:ext cx="3359150" cy="2882489"/>
          </a:xfrm>
          <a:prstGeom prst="rect">
            <a:avLst/>
          </a:prstGeom>
        </p:spPr>
        <p:txBody>
          <a:bodyPr lIns="0" tIns="36000" rIns="0" bIns="0" anchor="t">
            <a:noAutofit/>
          </a:bodyPr>
          <a:lstStyle>
            <a:lvl1pPr marL="0" indent="0">
              <a:lnSpc>
                <a:spcPts val="2025"/>
              </a:lnSpc>
              <a:spcBef>
                <a:spcPts val="850"/>
              </a:spcBef>
              <a:buNone/>
              <a:defRPr sz="1800" baseline="0"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Тезисы.</a:t>
            </a:r>
            <a:br>
              <a:rPr lang="ru-RU" dirty="0" smtClean="0"/>
            </a:br>
            <a:r>
              <a:rPr lang="ru-RU" dirty="0" smtClean="0"/>
              <a:t>Названия продуктов и услуг.</a:t>
            </a:r>
            <a:br>
              <a:rPr lang="ru-RU" dirty="0" smtClean="0"/>
            </a:br>
            <a:r>
              <a:rPr lang="ru-RU" dirty="0" smtClean="0"/>
              <a:t>Преимущества.</a:t>
            </a:r>
            <a:br>
              <a:rPr lang="ru-RU" dirty="0" smtClean="0"/>
            </a:br>
            <a:r>
              <a:rPr lang="ru-RU" dirty="0" smtClean="0"/>
              <a:t>Перечисления.</a:t>
            </a:r>
            <a:br>
              <a:rPr lang="ru-RU" dirty="0" smtClean="0"/>
            </a:br>
            <a:r>
              <a:rPr lang="ru-RU" dirty="0" smtClean="0"/>
              <a:t>Сравнения.</a:t>
            </a:r>
            <a:br>
              <a:rPr lang="ru-RU" dirty="0" smtClean="0"/>
            </a:br>
            <a:r>
              <a:rPr lang="ru-RU" dirty="0" smtClean="0"/>
              <a:t>Крупно и чётко!</a:t>
            </a:r>
            <a:br>
              <a:rPr lang="ru-RU" dirty="0" smtClean="0"/>
            </a:br>
            <a:r>
              <a:rPr lang="ru-RU" dirty="0" smtClean="0"/>
              <a:t>Цвета левой отбивки красятся по палитре в нужную цветовую гамму.</a:t>
            </a:r>
          </a:p>
        </p:txBody>
      </p:sp>
      <p:sp>
        <p:nvSpPr>
          <p:cNvPr id="19" name="Текст 8"/>
          <p:cNvSpPr>
            <a:spLocks noGrp="1"/>
          </p:cNvSpPr>
          <p:nvPr>
            <p:ph type="body" sz="quarter" idx="22" hasCustomPrompt="1"/>
          </p:nvPr>
        </p:nvSpPr>
        <p:spPr>
          <a:xfrm>
            <a:off x="7450454" y="5149850"/>
            <a:ext cx="1209675" cy="36353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ts val="1350"/>
              </a:lnSpc>
              <a:spcBef>
                <a:spcPts val="675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aseline="0"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Пример подписи к </a:t>
            </a:r>
            <a:r>
              <a:rPr lang="ru-RU" dirty="0" err="1" smtClean="0"/>
              <a:t>инфографике</a:t>
            </a:r>
            <a:endParaRPr lang="ru-RU" dirty="0" smtClean="0"/>
          </a:p>
        </p:txBody>
      </p:sp>
      <p:sp>
        <p:nvSpPr>
          <p:cNvPr id="21" name="Текст 8"/>
          <p:cNvSpPr>
            <a:spLocks noGrp="1"/>
          </p:cNvSpPr>
          <p:nvPr>
            <p:ph type="body" sz="quarter" idx="24" hasCustomPrompt="1"/>
          </p:nvPr>
        </p:nvSpPr>
        <p:spPr>
          <a:xfrm>
            <a:off x="5033359" y="1310098"/>
            <a:ext cx="3626769" cy="2882489"/>
          </a:xfrm>
          <a:prstGeom prst="rect">
            <a:avLst/>
          </a:prstGeom>
        </p:spPr>
        <p:txBody>
          <a:bodyPr lIns="0" tIns="36000" rIns="0" bIns="0" anchor="t">
            <a:noAutofit/>
          </a:bodyPr>
          <a:lstStyle>
            <a:lvl1pPr marL="0" indent="0">
              <a:lnSpc>
                <a:spcPts val="2025"/>
              </a:lnSpc>
              <a:spcBef>
                <a:spcPts val="850"/>
              </a:spcBef>
              <a:buNone/>
              <a:defRPr sz="1800" baseline="0"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Ещё тезисы.</a:t>
            </a:r>
            <a:br>
              <a:rPr lang="ru-RU" dirty="0" smtClean="0"/>
            </a:br>
            <a:r>
              <a:rPr lang="ru-RU" dirty="0" smtClean="0"/>
              <a:t>Ещё названия продуктов и услуг.</a:t>
            </a:r>
            <a:br>
              <a:rPr lang="ru-RU" dirty="0" smtClean="0"/>
            </a:br>
            <a:r>
              <a:rPr lang="ru-RU" dirty="0" smtClean="0"/>
              <a:t>Ещё преимущества.</a:t>
            </a:r>
            <a:br>
              <a:rPr lang="ru-RU" dirty="0" smtClean="0"/>
            </a:br>
            <a:r>
              <a:rPr lang="ru-RU" dirty="0" smtClean="0"/>
              <a:t>Ещё перечисления.</a:t>
            </a:r>
            <a:br>
              <a:rPr lang="ru-RU" dirty="0" smtClean="0"/>
            </a:br>
            <a:r>
              <a:rPr lang="ru-RU" dirty="0" smtClean="0"/>
              <a:t>Ещё сравнения.</a:t>
            </a:r>
            <a:br>
              <a:rPr lang="ru-RU" dirty="0" smtClean="0"/>
            </a:br>
            <a:r>
              <a:rPr lang="ru-RU" dirty="0" smtClean="0"/>
              <a:t>и так далее…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17149" y="227392"/>
            <a:ext cx="956558" cy="3977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35663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Картинка или инфографика, диаграмма.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8"/>
          <p:cNvSpPr>
            <a:spLocks noGrp="1"/>
          </p:cNvSpPr>
          <p:nvPr>
            <p:ph type="body" sz="quarter" idx="10" hasCustomPrompt="1"/>
          </p:nvPr>
        </p:nvSpPr>
        <p:spPr>
          <a:xfrm>
            <a:off x="476545" y="231776"/>
            <a:ext cx="5733755" cy="360362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400"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Это заголовок. Он большой</a:t>
            </a:r>
            <a:endParaRPr lang="ru-RU" dirty="0"/>
          </a:p>
        </p:txBody>
      </p:sp>
      <p:sp>
        <p:nvSpPr>
          <p:cNvPr id="16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476545" y="4551364"/>
            <a:ext cx="4560887" cy="360362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ts val="1013"/>
              </a:lnSpc>
              <a:spcBef>
                <a:spcPts val="338"/>
              </a:spcBef>
              <a:buNone/>
              <a:defRPr sz="900" baseline="0"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Это стиль комментариев. Таким маленьким шрифтом набираются ссылки на исследования, примечания, даты и условия зверских кредитов. </a:t>
            </a:r>
            <a:endParaRPr lang="en-US" dirty="0" smtClean="0"/>
          </a:p>
        </p:txBody>
      </p:sp>
      <p:sp>
        <p:nvSpPr>
          <p:cNvPr id="19" name="Текст 8"/>
          <p:cNvSpPr>
            <a:spLocks noGrp="1"/>
          </p:cNvSpPr>
          <p:nvPr>
            <p:ph type="body" sz="quarter" idx="21" hasCustomPrompt="1"/>
          </p:nvPr>
        </p:nvSpPr>
        <p:spPr>
          <a:xfrm>
            <a:off x="476546" y="949736"/>
            <a:ext cx="6973908" cy="720949"/>
          </a:xfrm>
          <a:prstGeom prst="rect">
            <a:avLst/>
          </a:prstGeom>
        </p:spPr>
        <p:txBody>
          <a:bodyPr lIns="0" tIns="36000" rIns="0" bIns="0" anchor="t">
            <a:noAutofit/>
          </a:bodyPr>
          <a:lstStyle>
            <a:lvl1pPr marL="0" indent="0">
              <a:lnSpc>
                <a:spcPts val="2025"/>
              </a:lnSpc>
              <a:spcBef>
                <a:spcPts val="850"/>
              </a:spcBef>
              <a:buNone/>
              <a:defRPr sz="1800" baseline="0"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Здесь пишем слоган, девиз или ключевое описание.</a:t>
            </a:r>
          </a:p>
        </p:txBody>
      </p:sp>
      <p:sp>
        <p:nvSpPr>
          <p:cNvPr id="24" name="Рисунок 9"/>
          <p:cNvSpPr>
            <a:spLocks noGrp="1"/>
          </p:cNvSpPr>
          <p:nvPr>
            <p:ph type="pic" sz="quarter" idx="20" hasCustomPrompt="1"/>
          </p:nvPr>
        </p:nvSpPr>
        <p:spPr>
          <a:xfrm>
            <a:off x="476545" y="1671825"/>
            <a:ext cx="8280919" cy="2879725"/>
          </a:xfrm>
          <a:prstGeom prst="rect">
            <a:avLst/>
          </a:prstGeom>
        </p:spPr>
        <p:txBody>
          <a:bodyPr lIns="0" tIns="0" rIns="0"/>
          <a:lstStyle>
            <a:lvl1pPr>
              <a:buNone/>
              <a:defRPr sz="1200" baseline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Kozuka Mincho Pr6N R" pitchFamily="18" charset="-128"/>
                <a:cs typeface="Lucida Sans Unicode" pitchFamily="34" charset="0"/>
              </a:defRPr>
            </a:lvl1pPr>
          </a:lstStyle>
          <a:p>
            <a:r>
              <a:rPr lang="ru-RU" dirty="0" smtClean="0">
                <a:latin typeface="Calibri" panose="020F0502020204030204" pitchFamily="34" charset="0"/>
              </a:rPr>
              <a:t>Картинка, фото, иллюстрация или </a:t>
            </a:r>
            <a:r>
              <a:rPr lang="ru-RU" dirty="0" err="1" smtClean="0">
                <a:latin typeface="Calibri" panose="020F0502020204030204" pitchFamily="34" charset="0"/>
              </a:rPr>
              <a:t>инфографика</a:t>
            </a:r>
            <a:endParaRPr lang="ru-RU" dirty="0"/>
          </a:p>
        </p:txBody>
      </p:sp>
      <p:sp>
        <p:nvSpPr>
          <p:cNvPr id="14" name="Текст 8"/>
          <p:cNvSpPr>
            <a:spLocks noGrp="1"/>
          </p:cNvSpPr>
          <p:nvPr>
            <p:ph type="body" sz="quarter" idx="22" hasCustomPrompt="1"/>
          </p:nvPr>
        </p:nvSpPr>
        <p:spPr>
          <a:xfrm>
            <a:off x="7450454" y="5149850"/>
            <a:ext cx="1209675" cy="36353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ts val="1350"/>
              </a:lnSpc>
              <a:spcBef>
                <a:spcPts val="675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aseline="0"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Пример подписи к </a:t>
            </a:r>
            <a:r>
              <a:rPr lang="ru-RU" dirty="0" err="1" smtClean="0"/>
              <a:t>инфографике</a:t>
            </a:r>
            <a:endParaRPr lang="ru-RU" dirty="0" smtClean="0"/>
          </a:p>
        </p:txBody>
      </p:sp>
      <p:pic>
        <p:nvPicPr>
          <p:cNvPr id="13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17149" y="227392"/>
            <a:ext cx="956558" cy="3977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3609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тбивка зелёна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вал 9"/>
          <p:cNvSpPr/>
          <p:nvPr userDrawn="1"/>
        </p:nvSpPr>
        <p:spPr>
          <a:xfrm>
            <a:off x="6273520" y="-528637"/>
            <a:ext cx="6205004" cy="6205002"/>
          </a:xfrm>
          <a:prstGeom prst="ellipse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1" name="Овал 10"/>
          <p:cNvSpPr/>
          <p:nvPr userDrawn="1"/>
        </p:nvSpPr>
        <p:spPr>
          <a:xfrm>
            <a:off x="-3326637" y="-523875"/>
            <a:ext cx="6205004" cy="6205002"/>
          </a:xfrm>
          <a:prstGeom prst="ellipse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2" name="Овал 11"/>
          <p:cNvSpPr/>
          <p:nvPr userDrawn="1"/>
        </p:nvSpPr>
        <p:spPr>
          <a:xfrm>
            <a:off x="571920" y="-1436914"/>
            <a:ext cx="8007498" cy="8007490"/>
          </a:xfrm>
          <a:prstGeom prst="ellipse">
            <a:avLst/>
          </a:prstGeom>
          <a:solidFill>
            <a:schemeClr val="accent1"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0" hasCustomPrompt="1"/>
          </p:nvPr>
        </p:nvSpPr>
        <p:spPr>
          <a:xfrm>
            <a:off x="1335669" y="2207262"/>
            <a:ext cx="6480000" cy="719138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ts val="3300"/>
              </a:lnSpc>
              <a:spcBef>
                <a:spcPts val="0"/>
              </a:spcBef>
              <a:buNone/>
              <a:defRPr lang="ru-RU" sz="3600" b="0" i="0" baseline="0" smtClean="0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Зеленый</a:t>
            </a:r>
            <a:r>
              <a:rPr lang="en-US" dirty="0" smtClean="0"/>
              <a:t> </a:t>
            </a:r>
            <a:r>
              <a:rPr lang="ru-RU" dirty="0" smtClean="0"/>
              <a:t>шмуцтитул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14653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9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9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9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тбивка оранжева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 userDrawn="1"/>
        </p:nvSpPr>
        <p:spPr>
          <a:xfrm>
            <a:off x="6273520" y="-528637"/>
            <a:ext cx="6205004" cy="6205002"/>
          </a:xfrm>
          <a:prstGeom prst="ellipse">
            <a:avLst/>
          </a:prstGeom>
          <a:solidFill>
            <a:srgbClr val="7030A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Овал 6"/>
          <p:cNvSpPr/>
          <p:nvPr userDrawn="1"/>
        </p:nvSpPr>
        <p:spPr>
          <a:xfrm>
            <a:off x="-3326637" y="-523875"/>
            <a:ext cx="6205004" cy="6205002"/>
          </a:xfrm>
          <a:prstGeom prst="ellipse">
            <a:avLst/>
          </a:prstGeom>
          <a:solidFill>
            <a:schemeClr val="accent4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Овал 7"/>
          <p:cNvSpPr/>
          <p:nvPr userDrawn="1"/>
        </p:nvSpPr>
        <p:spPr>
          <a:xfrm>
            <a:off x="571920" y="-1436914"/>
            <a:ext cx="8007498" cy="8007490"/>
          </a:xfrm>
          <a:prstGeom prst="ellipse">
            <a:avLst/>
          </a:prstGeom>
          <a:solidFill>
            <a:srgbClr val="FEBD16">
              <a:alpha val="9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0" hasCustomPrompt="1"/>
          </p:nvPr>
        </p:nvSpPr>
        <p:spPr>
          <a:xfrm>
            <a:off x="1335669" y="2207262"/>
            <a:ext cx="6480000" cy="719138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ts val="3300"/>
              </a:lnSpc>
              <a:spcBef>
                <a:spcPts val="0"/>
              </a:spcBef>
              <a:buNone/>
              <a:defRPr lang="ru-RU" sz="3600" b="0" i="0" baseline="0" smtClean="0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Оранжевый шмуцтитул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77648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9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9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6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тбивка красна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 userDrawn="1"/>
        </p:nvSpPr>
        <p:spPr>
          <a:xfrm>
            <a:off x="6266377" y="-523875"/>
            <a:ext cx="6205004" cy="6205002"/>
          </a:xfrm>
          <a:prstGeom prst="ellipse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Овал 6"/>
          <p:cNvSpPr/>
          <p:nvPr userDrawn="1"/>
        </p:nvSpPr>
        <p:spPr>
          <a:xfrm>
            <a:off x="-3312783" y="-523875"/>
            <a:ext cx="6205004" cy="6205002"/>
          </a:xfrm>
          <a:prstGeom prst="ellipse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Овал 7"/>
          <p:cNvSpPr/>
          <p:nvPr userDrawn="1"/>
        </p:nvSpPr>
        <p:spPr>
          <a:xfrm>
            <a:off x="571920" y="-1436914"/>
            <a:ext cx="8007498" cy="8007490"/>
          </a:xfrm>
          <a:prstGeom prst="ellipse">
            <a:avLst/>
          </a:prstGeom>
          <a:solidFill>
            <a:srgbClr val="EC1B2E">
              <a:alpha val="8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Текст 8"/>
          <p:cNvSpPr>
            <a:spLocks noGrp="1"/>
          </p:cNvSpPr>
          <p:nvPr>
            <p:ph type="body" sz="quarter" idx="10" hasCustomPrompt="1"/>
          </p:nvPr>
        </p:nvSpPr>
        <p:spPr>
          <a:xfrm>
            <a:off x="1335669" y="2207262"/>
            <a:ext cx="6480000" cy="719138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ts val="3300"/>
              </a:lnSpc>
              <a:spcBef>
                <a:spcPts val="0"/>
              </a:spcBef>
              <a:buNone/>
              <a:defRPr lang="ru-RU" sz="3600" b="0" i="0" baseline="0" smtClean="0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Шмуцтитул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16179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9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9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5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тбивка голуба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 userDrawn="1"/>
        </p:nvSpPr>
        <p:spPr>
          <a:xfrm>
            <a:off x="6266377" y="-523875"/>
            <a:ext cx="6205004" cy="6205002"/>
          </a:xfrm>
          <a:prstGeom prst="ellipse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Овал 6"/>
          <p:cNvSpPr/>
          <p:nvPr userDrawn="1"/>
        </p:nvSpPr>
        <p:spPr>
          <a:xfrm>
            <a:off x="-3312783" y="-523875"/>
            <a:ext cx="6205004" cy="6205002"/>
          </a:xfrm>
          <a:prstGeom prst="ellipse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Овал 7"/>
          <p:cNvSpPr/>
          <p:nvPr userDrawn="1"/>
        </p:nvSpPr>
        <p:spPr>
          <a:xfrm>
            <a:off x="571920" y="-1436914"/>
            <a:ext cx="8007498" cy="8007490"/>
          </a:xfrm>
          <a:prstGeom prst="ellipse">
            <a:avLst/>
          </a:prstGeom>
          <a:solidFill>
            <a:srgbClr val="00B4F0">
              <a:alpha val="8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Текст 8"/>
          <p:cNvSpPr>
            <a:spLocks noGrp="1"/>
          </p:cNvSpPr>
          <p:nvPr>
            <p:ph type="body" sz="quarter" idx="10" hasCustomPrompt="1"/>
          </p:nvPr>
        </p:nvSpPr>
        <p:spPr>
          <a:xfrm>
            <a:off x="1335669" y="2207262"/>
            <a:ext cx="6480000" cy="719138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ts val="3300"/>
              </a:lnSpc>
              <a:spcBef>
                <a:spcPts val="0"/>
              </a:spcBef>
              <a:buNone/>
              <a:defRPr lang="ru-RU" sz="3600" b="0" i="0" baseline="0" smtClean="0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Шмуцтитул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66788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9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9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4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тбивка синя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 userDrawn="1"/>
        </p:nvSpPr>
        <p:spPr>
          <a:xfrm>
            <a:off x="6266377" y="-523875"/>
            <a:ext cx="6205004" cy="6205002"/>
          </a:xfrm>
          <a:prstGeom prst="ellipse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Овал 6"/>
          <p:cNvSpPr/>
          <p:nvPr userDrawn="1"/>
        </p:nvSpPr>
        <p:spPr>
          <a:xfrm>
            <a:off x="-3312783" y="-523875"/>
            <a:ext cx="6205004" cy="6205002"/>
          </a:xfrm>
          <a:prstGeom prst="ellips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Овал 7"/>
          <p:cNvSpPr/>
          <p:nvPr userDrawn="1"/>
        </p:nvSpPr>
        <p:spPr>
          <a:xfrm>
            <a:off x="571920" y="-1436914"/>
            <a:ext cx="8007498" cy="8007490"/>
          </a:xfrm>
          <a:prstGeom prst="ellipse">
            <a:avLst/>
          </a:prstGeom>
          <a:solidFill>
            <a:schemeClr val="accent5"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Текст 8"/>
          <p:cNvSpPr>
            <a:spLocks noGrp="1"/>
          </p:cNvSpPr>
          <p:nvPr>
            <p:ph type="body" sz="quarter" idx="10" hasCustomPrompt="1"/>
          </p:nvPr>
        </p:nvSpPr>
        <p:spPr>
          <a:xfrm>
            <a:off x="1335669" y="2207262"/>
            <a:ext cx="6480000" cy="719138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ts val="3300"/>
              </a:lnSpc>
              <a:spcBef>
                <a:spcPts val="0"/>
              </a:spcBef>
              <a:buNone/>
              <a:defRPr lang="ru-RU" sz="3600" b="0" i="0" baseline="0" smtClean="0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Шмуцтитул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87423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9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9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5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тбивка фиолетова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 userDrawn="1"/>
        </p:nvSpPr>
        <p:spPr>
          <a:xfrm>
            <a:off x="6266377" y="-523875"/>
            <a:ext cx="6205004" cy="6205002"/>
          </a:xfrm>
          <a:prstGeom prst="ellips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Овал 6"/>
          <p:cNvSpPr/>
          <p:nvPr userDrawn="1"/>
        </p:nvSpPr>
        <p:spPr>
          <a:xfrm>
            <a:off x="-3312783" y="-523875"/>
            <a:ext cx="6205004" cy="6205002"/>
          </a:xfrm>
          <a:prstGeom prst="ellipse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Овал 7"/>
          <p:cNvSpPr/>
          <p:nvPr userDrawn="1"/>
        </p:nvSpPr>
        <p:spPr>
          <a:xfrm>
            <a:off x="571920" y="-1436914"/>
            <a:ext cx="8007498" cy="8007490"/>
          </a:xfrm>
          <a:prstGeom prst="ellipse">
            <a:avLst/>
          </a:prstGeom>
          <a:solidFill>
            <a:schemeClr val="accent6"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Текст 8"/>
          <p:cNvSpPr>
            <a:spLocks noGrp="1"/>
          </p:cNvSpPr>
          <p:nvPr>
            <p:ph type="body" sz="quarter" idx="10" hasCustomPrompt="1"/>
          </p:nvPr>
        </p:nvSpPr>
        <p:spPr>
          <a:xfrm>
            <a:off x="1335669" y="2207262"/>
            <a:ext cx="6480000" cy="719138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lang="ru-RU" sz="3600" b="0" i="0" baseline="0" smtClean="0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Шмуцтитул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9789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9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9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4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овы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sz="quarter" idx="10" hasCustomPrompt="1"/>
          </p:nvPr>
        </p:nvSpPr>
        <p:spPr>
          <a:xfrm>
            <a:off x="430214" y="198408"/>
            <a:ext cx="5616574" cy="66519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ts val="2400"/>
              </a:lnSpc>
              <a:spcBef>
                <a:spcPts val="2400"/>
              </a:spcBef>
              <a:spcAft>
                <a:spcPts val="2400"/>
              </a:spcAft>
              <a:buNone/>
              <a:defRPr sz="2400">
                <a:latin typeface="Lucida Sans Unicode" pitchFamily="34" charset="0"/>
                <a:cs typeface="Lucida Sans Unicode" pitchFamily="34" charset="0"/>
              </a:defRPr>
            </a:lvl1pPr>
          </a:lstStyle>
          <a:p>
            <a:pPr lvl="0"/>
            <a:r>
              <a:rPr lang="ru-RU" dirty="0" smtClean="0"/>
              <a:t>Это заголовок. Он большой</a:t>
            </a:r>
            <a:endParaRPr lang="ru-RU" dirty="0"/>
          </a:p>
        </p:txBody>
      </p:sp>
      <p:sp>
        <p:nvSpPr>
          <p:cNvPr id="16" name="Текст 8"/>
          <p:cNvSpPr>
            <a:spLocks noGrp="1"/>
          </p:cNvSpPr>
          <p:nvPr>
            <p:ph type="body" sz="quarter" idx="15" hasCustomPrompt="1"/>
          </p:nvPr>
        </p:nvSpPr>
        <p:spPr>
          <a:xfrm>
            <a:off x="6029326" y="1728788"/>
            <a:ext cx="2609849" cy="254952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ts val="156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itchFamily="34" charset="0"/>
              <a:buNone/>
              <a:tabLst/>
              <a:defRPr sz="1200" baseline="0">
                <a:latin typeface="Lucida Sans Unicode" pitchFamily="34" charset="0"/>
                <a:cs typeface="Lucida Sans Unicode" pitchFamily="34" charset="0"/>
              </a:defRPr>
            </a:lvl1pPr>
          </a:lstStyle>
          <a:p>
            <a:pPr lvl="0"/>
            <a:r>
              <a:rPr lang="ru-RU" dirty="0" smtClean="0"/>
              <a:t>В презентации должны использоваться только четыре стиля текста: заголовок, подзаголовок, обычный текст и комментарии. Заголовки и подзаголовки могут использовать не только в шапке.</a:t>
            </a:r>
          </a:p>
        </p:txBody>
      </p:sp>
      <p:sp>
        <p:nvSpPr>
          <p:cNvPr id="11" name="Текст 8"/>
          <p:cNvSpPr>
            <a:spLocks noGrp="1"/>
          </p:cNvSpPr>
          <p:nvPr>
            <p:ph type="body" sz="quarter" idx="18" hasCustomPrompt="1"/>
          </p:nvPr>
        </p:nvSpPr>
        <p:spPr>
          <a:xfrm>
            <a:off x="430213" y="1728789"/>
            <a:ext cx="4754562" cy="254952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ts val="156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itchFamily="34" charset="0"/>
              <a:buNone/>
              <a:tabLst/>
              <a:defRPr sz="1200" baseline="0">
                <a:latin typeface="Lucida Sans Unicode" pitchFamily="34" charset="0"/>
                <a:cs typeface="Lucida Sans Unicode" pitchFamily="34" charset="0"/>
              </a:defRPr>
            </a:lvl1pPr>
          </a:lstStyle>
          <a:p>
            <a:pPr lvl="0"/>
            <a:r>
              <a:rPr lang="ru-RU" dirty="0" smtClean="0"/>
              <a:t>Все текстовые блоки и графика выравниваются по сетке. Показать сетку: </a:t>
            </a:r>
            <a:r>
              <a:rPr lang="en-US" dirty="0" smtClean="0"/>
              <a:t>Alt+F9.</a:t>
            </a:r>
            <a:r>
              <a:rPr lang="ru-RU" dirty="0" smtClean="0"/>
              <a:t> Это основная колонка с текстом. </a:t>
            </a:r>
            <a:br>
              <a:rPr lang="ru-RU" dirty="0" smtClean="0"/>
            </a:br>
            <a:r>
              <a:rPr lang="ru-RU" dirty="0" smtClean="0"/>
              <a:t>Вы можете удалять блоки, копировать, изменять размер по сетке, чтобы получить необходимую композицию слайда.</a:t>
            </a:r>
            <a:br>
              <a:rPr lang="ru-RU" dirty="0" smtClean="0"/>
            </a:br>
            <a:r>
              <a:rPr lang="ru-RU" dirty="0" smtClean="0"/>
              <a:t>Чтобы применить к новому слайду </a:t>
            </a:r>
            <a:r>
              <a:rPr lang="ru-RU" dirty="0" err="1" smtClean="0"/>
              <a:t>мастер-страницу</a:t>
            </a:r>
            <a:r>
              <a:rPr lang="ru-RU" dirty="0" smtClean="0"/>
              <a:t>:</a:t>
            </a:r>
            <a:br>
              <a:rPr lang="ru-RU" dirty="0" smtClean="0"/>
            </a:br>
            <a:r>
              <a:rPr lang="ru-RU" dirty="0" smtClean="0"/>
              <a:t>1. Правой клавишей мыши по слайду в левой панели.</a:t>
            </a:r>
            <a:br>
              <a:rPr lang="ru-RU" dirty="0" smtClean="0"/>
            </a:br>
            <a:r>
              <a:rPr lang="ru-RU" dirty="0" smtClean="0"/>
              <a:t>2. «Макет» → «Заголовок и объёкт» → Нужная мастер-страница</a:t>
            </a:r>
          </a:p>
        </p:txBody>
      </p:sp>
      <p:sp>
        <p:nvSpPr>
          <p:cNvPr id="13" name="Текст 8"/>
          <p:cNvSpPr>
            <a:spLocks noGrp="1"/>
          </p:cNvSpPr>
          <p:nvPr>
            <p:ph type="body" sz="quarter" idx="19" hasCustomPrompt="1"/>
          </p:nvPr>
        </p:nvSpPr>
        <p:spPr>
          <a:xfrm>
            <a:off x="430214" y="4278313"/>
            <a:ext cx="4754562" cy="8636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itchFamily="34" charset="0"/>
              <a:buNone/>
              <a:tabLst/>
              <a:defRPr sz="960" baseline="0">
                <a:latin typeface="Lucida Sans Unicode" pitchFamily="34" charset="0"/>
                <a:cs typeface="Lucida Sans Unicode" pitchFamily="34" charset="0"/>
              </a:defRPr>
            </a:lvl1pPr>
          </a:lstStyle>
          <a:p>
            <a:pPr lvl="0"/>
            <a:r>
              <a:rPr lang="ru-RU" dirty="0" smtClean="0"/>
              <a:t>Это стиль комментариев. Таким маленьким шрифтом набирают ссылка на источники информации, примечания, даты и условия зверских кредитов. Комментарии могут использоваться не только внизу, но и сбоку и в центре, например в качестве сносок в </a:t>
            </a:r>
            <a:r>
              <a:rPr lang="ru-RU" dirty="0" err="1" smtClean="0"/>
              <a:t>инфографике</a:t>
            </a:r>
            <a:r>
              <a:rPr lang="ru-RU" dirty="0" smtClean="0"/>
              <a:t>. </a:t>
            </a:r>
          </a:p>
        </p:txBody>
      </p:sp>
      <p:pic>
        <p:nvPicPr>
          <p:cNvPr id="8" name="Рисунок 7" descr="adriver_logo_rg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911975" y="215900"/>
            <a:ext cx="1728000" cy="245667"/>
          </a:xfrm>
          <a:prstGeom prst="rect">
            <a:avLst/>
          </a:prstGeom>
        </p:spPr>
      </p:pic>
      <p:sp>
        <p:nvSpPr>
          <p:cNvPr id="10" name="Текст 8"/>
          <p:cNvSpPr>
            <a:spLocks noGrp="1"/>
          </p:cNvSpPr>
          <p:nvPr>
            <p:ph type="body" sz="quarter" idx="11" hasCustomPrompt="1"/>
          </p:nvPr>
        </p:nvSpPr>
        <p:spPr>
          <a:xfrm>
            <a:off x="430213" y="863600"/>
            <a:ext cx="8208962" cy="86168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ts val="1560"/>
              </a:lnSpc>
              <a:spcBef>
                <a:spcPts val="1200"/>
              </a:spcBef>
              <a:spcAft>
                <a:spcPts val="1200"/>
              </a:spcAft>
              <a:buNone/>
              <a:defRPr sz="1200" b="1" baseline="0">
                <a:latin typeface="Lucida Sans Unicode" pitchFamily="34" charset="0"/>
                <a:cs typeface="Lucida Sans Unicode" pitchFamily="34" charset="0"/>
              </a:defRPr>
            </a:lvl1pPr>
          </a:lstStyle>
          <a:p>
            <a:pPr lvl="0"/>
            <a:r>
              <a:rPr lang="ru-RU" dirty="0" smtClean="0"/>
              <a:t>Это подзаголовок. Он поменьше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тбивка сиренева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 userDrawn="1"/>
        </p:nvSpPr>
        <p:spPr>
          <a:xfrm>
            <a:off x="6273520" y="-528637"/>
            <a:ext cx="6205004" cy="6205002"/>
          </a:xfrm>
          <a:prstGeom prst="ellipse">
            <a:avLst/>
          </a:prstGeom>
          <a:solidFill>
            <a:srgbClr val="00BAF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Овал 6"/>
          <p:cNvSpPr/>
          <p:nvPr userDrawn="1"/>
        </p:nvSpPr>
        <p:spPr>
          <a:xfrm>
            <a:off x="-3326637" y="-523875"/>
            <a:ext cx="6205004" cy="6205002"/>
          </a:xfrm>
          <a:prstGeom prst="ellipse">
            <a:avLst/>
          </a:prstGeom>
          <a:solidFill>
            <a:srgbClr val="EC1B2E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Овал 7"/>
          <p:cNvSpPr/>
          <p:nvPr userDrawn="1"/>
        </p:nvSpPr>
        <p:spPr>
          <a:xfrm>
            <a:off x="571920" y="-1436914"/>
            <a:ext cx="8007498" cy="8007490"/>
          </a:xfrm>
          <a:prstGeom prst="ellipse">
            <a:avLst/>
          </a:prstGeom>
          <a:solidFill>
            <a:srgbClr val="7030A0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Текст 8"/>
          <p:cNvSpPr>
            <a:spLocks noGrp="1"/>
          </p:cNvSpPr>
          <p:nvPr>
            <p:ph type="body" sz="quarter" idx="10" hasCustomPrompt="1"/>
          </p:nvPr>
        </p:nvSpPr>
        <p:spPr>
          <a:xfrm>
            <a:off x="1335669" y="2207262"/>
            <a:ext cx="6480000" cy="719138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ts val="3300"/>
              </a:lnSpc>
              <a:spcBef>
                <a:spcPts val="0"/>
              </a:spcBef>
              <a:buNone/>
              <a:defRPr lang="ru-RU" sz="3600" b="0" i="0" baseline="0" smtClean="0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Шмуцтитул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42126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9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9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5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2 Важный текс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9"/>
          <p:cNvSpPr>
            <a:spLocks noGrp="1"/>
          </p:cNvSpPr>
          <p:nvPr>
            <p:ph type="pic" sz="quarter" idx="20" hasCustomPrompt="1"/>
          </p:nvPr>
        </p:nvSpPr>
        <p:spPr>
          <a:xfrm>
            <a:off x="5300663" y="1311274"/>
            <a:ext cx="3374779" cy="2879725"/>
          </a:xfrm>
          <a:prstGeom prst="rect">
            <a:avLst/>
          </a:prstGeom>
        </p:spPr>
        <p:txBody>
          <a:bodyPr lIns="0" tIns="0" rIns="0"/>
          <a:lstStyle>
            <a:lvl1pPr>
              <a:buNone/>
              <a:defRPr sz="1200" baseline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Kozuka Mincho Pr6N R" pitchFamily="18" charset="-128"/>
                <a:cs typeface="Lucida Sans Unicode" pitchFamily="34" charset="0"/>
              </a:defRPr>
            </a:lvl1pPr>
          </a:lstStyle>
          <a:p>
            <a:r>
              <a:rPr lang="ru-RU" dirty="0" smtClean="0">
                <a:latin typeface="Calibri" panose="020F0502020204030204" pitchFamily="34" charset="0"/>
              </a:rPr>
              <a:t>Картинка, фото, иллюстрация или  </a:t>
            </a:r>
            <a:r>
              <a:rPr lang="ru-RU" dirty="0" err="1" smtClean="0">
                <a:latin typeface="Calibri" panose="020F0502020204030204" pitchFamily="34" charset="0"/>
              </a:rPr>
              <a:t>инфографика</a:t>
            </a:r>
            <a:endParaRPr lang="ru-RU" dirty="0"/>
          </a:p>
        </p:txBody>
      </p:sp>
      <p:sp>
        <p:nvSpPr>
          <p:cNvPr id="18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476545" y="4551364"/>
            <a:ext cx="4560887" cy="360362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ts val="1013"/>
              </a:lnSpc>
              <a:spcBef>
                <a:spcPts val="338"/>
              </a:spcBef>
              <a:buNone/>
              <a:defRPr sz="900" baseline="0"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Это стиль комментариев. Таким маленьким шрифтом набираются ссылки на исследования, примечания, даты и условия зверских кредитов. </a:t>
            </a:r>
            <a:endParaRPr lang="en-US" dirty="0" smtClean="0"/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10" hasCustomPrompt="1"/>
          </p:nvPr>
        </p:nvSpPr>
        <p:spPr>
          <a:xfrm>
            <a:off x="476545" y="231776"/>
            <a:ext cx="5718515" cy="360362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400"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Это заголовок. Он большой</a:t>
            </a:r>
            <a:endParaRPr lang="ru-RU" dirty="0"/>
          </a:p>
        </p:txBody>
      </p:sp>
      <p:sp>
        <p:nvSpPr>
          <p:cNvPr id="21" name="Текст 8"/>
          <p:cNvSpPr>
            <a:spLocks noGrp="1"/>
          </p:cNvSpPr>
          <p:nvPr>
            <p:ph type="body" sz="quarter" idx="21" hasCustomPrompt="1"/>
          </p:nvPr>
        </p:nvSpPr>
        <p:spPr>
          <a:xfrm>
            <a:off x="476545" y="1310098"/>
            <a:ext cx="4560887" cy="2882489"/>
          </a:xfrm>
          <a:prstGeom prst="rect">
            <a:avLst/>
          </a:prstGeom>
        </p:spPr>
        <p:txBody>
          <a:bodyPr lIns="0" tIns="36000" rIns="0" bIns="0" anchor="t">
            <a:noAutofit/>
          </a:bodyPr>
          <a:lstStyle>
            <a:lvl1pPr marL="0" indent="0">
              <a:lnSpc>
                <a:spcPts val="2025"/>
              </a:lnSpc>
              <a:spcBef>
                <a:spcPts val="850"/>
              </a:spcBef>
              <a:buNone/>
              <a:defRPr sz="1800" baseline="0"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Это основной текст для ключевых слайдов с важным содержанием.</a:t>
            </a:r>
            <a:br>
              <a:rPr lang="ru-RU" dirty="0" smtClean="0"/>
            </a:br>
            <a:r>
              <a:rPr lang="ru-RU" dirty="0" smtClean="0"/>
              <a:t>Слоганом, призывом к действию, ключевым определением или описанием качеств продукта.</a:t>
            </a:r>
          </a:p>
        </p:txBody>
      </p:sp>
      <p:sp>
        <p:nvSpPr>
          <p:cNvPr id="22" name="Текст 19"/>
          <p:cNvSpPr>
            <a:spLocks noGrp="1"/>
          </p:cNvSpPr>
          <p:nvPr>
            <p:ph type="body" sz="quarter" idx="11" hasCustomPrompt="1"/>
          </p:nvPr>
        </p:nvSpPr>
        <p:spPr>
          <a:xfrm>
            <a:off x="476249" y="950305"/>
            <a:ext cx="6974205" cy="36097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buNone/>
              <a:defRPr sz="1200" baseline="0">
                <a:latin typeface="Calibri" panose="020F0502020204030204" pitchFamily="34" charset="0"/>
              </a:defRPr>
            </a:lvl1pPr>
          </a:lstStyle>
          <a:p>
            <a:r>
              <a:rPr lang="ru-RU" dirty="0" smtClean="0"/>
              <a:t>Подзаголовок тут не так важен, как содержание слайда, поэтому он маленький.</a:t>
            </a:r>
            <a:endParaRPr lang="ru-RU" dirty="0"/>
          </a:p>
        </p:txBody>
      </p:sp>
      <p:sp>
        <p:nvSpPr>
          <p:cNvPr id="11" name="Текст 8"/>
          <p:cNvSpPr>
            <a:spLocks noGrp="1"/>
          </p:cNvSpPr>
          <p:nvPr>
            <p:ph type="body" sz="quarter" idx="22" hasCustomPrompt="1"/>
          </p:nvPr>
        </p:nvSpPr>
        <p:spPr>
          <a:xfrm>
            <a:off x="7450454" y="5149850"/>
            <a:ext cx="1209675" cy="36353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ts val="1350"/>
              </a:lnSpc>
              <a:spcBef>
                <a:spcPts val="675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aseline="0"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Пример подписи к </a:t>
            </a:r>
            <a:r>
              <a:rPr lang="ru-RU" dirty="0" err="1" smtClean="0"/>
              <a:t>инфографике</a:t>
            </a:r>
            <a:endParaRPr lang="ru-RU" dirty="0" smtClean="0"/>
          </a:p>
        </p:txBody>
      </p:sp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17149" y="227392"/>
            <a:ext cx="956558" cy="3977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77237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+картинк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sz="quarter" idx="10" hasCustomPrompt="1"/>
          </p:nvPr>
        </p:nvSpPr>
        <p:spPr>
          <a:xfrm>
            <a:off x="430214" y="198408"/>
            <a:ext cx="5616574" cy="66519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ts val="2400"/>
              </a:lnSpc>
              <a:spcBef>
                <a:spcPts val="2400"/>
              </a:spcBef>
              <a:spcAft>
                <a:spcPts val="2400"/>
              </a:spcAft>
              <a:buNone/>
              <a:defRPr sz="2400">
                <a:latin typeface="Lucida Sans Unicode" pitchFamily="34" charset="0"/>
                <a:cs typeface="Lucida Sans Unicode" pitchFamily="34" charset="0"/>
              </a:defRPr>
            </a:lvl1pPr>
          </a:lstStyle>
          <a:p>
            <a:pPr lvl="0"/>
            <a:r>
              <a:rPr lang="ru-RU" dirty="0" smtClean="0"/>
              <a:t>Это заголовок. Он большой</a:t>
            </a:r>
            <a:endParaRPr lang="ru-RU" dirty="0"/>
          </a:p>
        </p:txBody>
      </p:sp>
      <p:sp>
        <p:nvSpPr>
          <p:cNvPr id="4" name="Текст 8"/>
          <p:cNvSpPr>
            <a:spLocks noGrp="1"/>
          </p:cNvSpPr>
          <p:nvPr>
            <p:ph type="body" sz="quarter" idx="11" hasCustomPrompt="1"/>
          </p:nvPr>
        </p:nvSpPr>
        <p:spPr>
          <a:xfrm>
            <a:off x="430213" y="863600"/>
            <a:ext cx="8208962" cy="86168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ts val="1560"/>
              </a:lnSpc>
              <a:spcBef>
                <a:spcPts val="1200"/>
              </a:spcBef>
              <a:spcAft>
                <a:spcPts val="1200"/>
              </a:spcAft>
              <a:buNone/>
              <a:defRPr sz="1200" b="1" baseline="0">
                <a:latin typeface="Lucida Sans Unicode" pitchFamily="34" charset="0"/>
                <a:cs typeface="Lucida Sans Unicode" pitchFamily="34" charset="0"/>
              </a:defRPr>
            </a:lvl1pPr>
          </a:lstStyle>
          <a:p>
            <a:pPr lvl="0"/>
            <a:r>
              <a:rPr lang="ru-RU" dirty="0" smtClean="0"/>
              <a:t>Это подзаголовок. Он поменьше</a:t>
            </a:r>
          </a:p>
        </p:txBody>
      </p:sp>
      <p:sp>
        <p:nvSpPr>
          <p:cNvPr id="11" name="Текст 8"/>
          <p:cNvSpPr>
            <a:spLocks noGrp="1"/>
          </p:cNvSpPr>
          <p:nvPr>
            <p:ph type="body" sz="quarter" idx="18" hasCustomPrompt="1"/>
          </p:nvPr>
        </p:nvSpPr>
        <p:spPr>
          <a:xfrm>
            <a:off x="430213" y="1728789"/>
            <a:ext cx="4754562" cy="254952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ts val="156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itchFamily="34" charset="0"/>
              <a:buNone/>
              <a:tabLst/>
              <a:defRPr sz="1200" baseline="0">
                <a:latin typeface="Lucida Sans Unicode" pitchFamily="34" charset="0"/>
                <a:cs typeface="Lucida Sans Unicode" pitchFamily="34" charset="0"/>
              </a:defRPr>
            </a:lvl1pPr>
          </a:lstStyle>
          <a:p>
            <a:pPr lvl="0"/>
            <a:r>
              <a:rPr lang="ru-RU" dirty="0" smtClean="0"/>
              <a:t>Все текстовые блоки и графика выравниваются по сетке. Показать сетку: </a:t>
            </a:r>
            <a:r>
              <a:rPr lang="en-US" dirty="0" smtClean="0"/>
              <a:t>Alt+F9.</a:t>
            </a:r>
            <a:r>
              <a:rPr lang="ru-RU" dirty="0" smtClean="0"/>
              <a:t> Это основная колонка с текстом. </a:t>
            </a:r>
            <a:br>
              <a:rPr lang="ru-RU" dirty="0" smtClean="0"/>
            </a:br>
            <a:r>
              <a:rPr lang="ru-RU" dirty="0" smtClean="0"/>
              <a:t>Вы можете удалять блоки, копировать, изменять размер по сетке, чтобы получить необходимую композицию слайда.</a:t>
            </a:r>
            <a:br>
              <a:rPr lang="ru-RU" dirty="0" smtClean="0"/>
            </a:br>
            <a:r>
              <a:rPr lang="ru-RU" dirty="0" smtClean="0"/>
              <a:t>Чтобы применить к новому слайду </a:t>
            </a:r>
            <a:r>
              <a:rPr lang="ru-RU" dirty="0" err="1" smtClean="0"/>
              <a:t>мастер-страницу</a:t>
            </a:r>
            <a:r>
              <a:rPr lang="ru-RU" dirty="0" smtClean="0"/>
              <a:t>:</a:t>
            </a:r>
            <a:br>
              <a:rPr lang="ru-RU" dirty="0" smtClean="0"/>
            </a:br>
            <a:r>
              <a:rPr lang="ru-RU" dirty="0" smtClean="0"/>
              <a:t>1. Правой клавишей мыши по слайду в левой панели.</a:t>
            </a:r>
            <a:br>
              <a:rPr lang="ru-RU" dirty="0" smtClean="0"/>
            </a:br>
            <a:r>
              <a:rPr lang="ru-RU" dirty="0" smtClean="0"/>
              <a:t>2. «Макет» → «Заголовок и объёкт» → Нужная мастер-страница</a:t>
            </a:r>
          </a:p>
        </p:txBody>
      </p:sp>
      <p:sp>
        <p:nvSpPr>
          <p:cNvPr id="13" name="Текст 8"/>
          <p:cNvSpPr>
            <a:spLocks noGrp="1"/>
          </p:cNvSpPr>
          <p:nvPr>
            <p:ph type="body" sz="quarter" idx="19" hasCustomPrompt="1"/>
          </p:nvPr>
        </p:nvSpPr>
        <p:spPr>
          <a:xfrm>
            <a:off x="430214" y="4278313"/>
            <a:ext cx="4754562" cy="8636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itchFamily="34" charset="0"/>
              <a:buNone/>
              <a:tabLst/>
              <a:defRPr sz="960" baseline="0">
                <a:latin typeface="Lucida Sans Unicode" pitchFamily="34" charset="0"/>
                <a:cs typeface="Lucida Sans Unicode" pitchFamily="34" charset="0"/>
              </a:defRPr>
            </a:lvl1pPr>
          </a:lstStyle>
          <a:p>
            <a:pPr lvl="0"/>
            <a:r>
              <a:rPr lang="ru-RU" dirty="0" smtClean="0"/>
              <a:t>Это стиль комментариев. Таким маленьким шрифтом набирают ссылка на источники информации, примечания, даты и условия зверских кредитов. Комментарии могут использоваться не только внизу, но и сбоку и в центре, например в качестве сносок в </a:t>
            </a:r>
            <a:r>
              <a:rPr lang="ru-RU" dirty="0" err="1" smtClean="0"/>
              <a:t>инфографике</a:t>
            </a:r>
            <a:r>
              <a:rPr lang="ru-RU" dirty="0" smtClean="0"/>
              <a:t>. </a:t>
            </a:r>
          </a:p>
        </p:txBody>
      </p:sp>
      <p:sp>
        <p:nvSpPr>
          <p:cNvPr id="10" name="Рисунок 9"/>
          <p:cNvSpPr>
            <a:spLocks noGrp="1"/>
          </p:cNvSpPr>
          <p:nvPr>
            <p:ph type="pic" sz="quarter" idx="20" hasCustomPrompt="1"/>
          </p:nvPr>
        </p:nvSpPr>
        <p:spPr>
          <a:xfrm>
            <a:off x="6046787" y="1728787"/>
            <a:ext cx="2592387" cy="2549525"/>
          </a:xfrm>
          <a:prstGeom prst="rect">
            <a:avLst/>
          </a:prstGeom>
        </p:spPr>
        <p:txBody>
          <a:bodyPr/>
          <a:lstStyle>
            <a:lvl1pPr>
              <a:buNone/>
              <a:defRPr sz="1200"/>
            </a:lvl1pPr>
          </a:lstStyle>
          <a:p>
            <a:r>
              <a:rPr lang="ru-RU" sz="1200" dirty="0" smtClean="0"/>
              <a:t>Картинка</a:t>
            </a:r>
            <a:endParaRPr lang="ru-RU" dirty="0"/>
          </a:p>
        </p:txBody>
      </p:sp>
      <p:pic>
        <p:nvPicPr>
          <p:cNvPr id="14" name="Рисунок 13" descr="adriver_logo_rg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911975" y="215900"/>
            <a:ext cx="1728000" cy="24566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артинка+текс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sz="quarter" idx="10" hasCustomPrompt="1"/>
          </p:nvPr>
        </p:nvSpPr>
        <p:spPr>
          <a:xfrm>
            <a:off x="430214" y="198408"/>
            <a:ext cx="5616574" cy="66519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ts val="2400"/>
              </a:lnSpc>
              <a:spcBef>
                <a:spcPts val="2400"/>
              </a:spcBef>
              <a:spcAft>
                <a:spcPts val="2400"/>
              </a:spcAft>
              <a:buNone/>
              <a:defRPr sz="2400" baseline="0">
                <a:latin typeface="Lucida Sans Unicode" pitchFamily="34" charset="0"/>
                <a:cs typeface="Lucida Sans Unicode" pitchFamily="34" charset="0"/>
              </a:defRPr>
            </a:lvl1pPr>
          </a:lstStyle>
          <a:p>
            <a:pPr lvl="0"/>
            <a:r>
              <a:rPr lang="ru-RU" dirty="0" smtClean="0"/>
              <a:t>Слайд «</a:t>
            </a:r>
            <a:r>
              <a:rPr lang="ru-RU" dirty="0" err="1" smtClean="0"/>
              <a:t>Картинка+текст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4" name="Текст 8"/>
          <p:cNvSpPr>
            <a:spLocks noGrp="1"/>
          </p:cNvSpPr>
          <p:nvPr>
            <p:ph type="body" sz="quarter" idx="11" hasCustomPrompt="1"/>
          </p:nvPr>
        </p:nvSpPr>
        <p:spPr>
          <a:xfrm>
            <a:off x="430213" y="863600"/>
            <a:ext cx="8208962" cy="85305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ts val="1560"/>
              </a:lnSpc>
              <a:spcBef>
                <a:spcPts val="1200"/>
              </a:spcBef>
              <a:spcAft>
                <a:spcPts val="1200"/>
              </a:spcAft>
              <a:buNone/>
              <a:defRPr sz="1200" b="1" baseline="0">
                <a:latin typeface="Lucida Sans Unicode" pitchFamily="34" charset="0"/>
                <a:cs typeface="Lucida Sans Unicode" pitchFamily="34" charset="0"/>
              </a:defRPr>
            </a:lvl1pPr>
          </a:lstStyle>
          <a:p>
            <a:pPr lvl="0"/>
            <a:r>
              <a:rPr lang="ru-RU" dirty="0" smtClean="0"/>
              <a:t>Подзаголовок слайда</a:t>
            </a:r>
          </a:p>
        </p:txBody>
      </p:sp>
      <p:sp>
        <p:nvSpPr>
          <p:cNvPr id="16" name="Текст 8"/>
          <p:cNvSpPr>
            <a:spLocks noGrp="1"/>
          </p:cNvSpPr>
          <p:nvPr>
            <p:ph type="body" sz="quarter" idx="15" hasCustomPrompt="1"/>
          </p:nvPr>
        </p:nvSpPr>
        <p:spPr>
          <a:xfrm>
            <a:off x="6029326" y="1728788"/>
            <a:ext cx="2609849" cy="254952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ts val="156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itchFamily="34" charset="0"/>
              <a:buNone/>
              <a:tabLst/>
              <a:defRPr sz="1200" baseline="0">
                <a:latin typeface="Lucida Sans Unicode" pitchFamily="34" charset="0"/>
                <a:cs typeface="Lucida Sans Unicode" pitchFamily="34" charset="0"/>
              </a:defRPr>
            </a:lvl1pPr>
          </a:lstStyle>
          <a:p>
            <a:pPr lvl="0"/>
            <a:r>
              <a:rPr lang="ru-RU" dirty="0" smtClean="0"/>
              <a:t>Текст к картинке. Это слайд для </a:t>
            </a:r>
            <a:r>
              <a:rPr lang="ru-RU" dirty="0" err="1" smtClean="0"/>
              <a:t>инфографики</a:t>
            </a:r>
            <a:r>
              <a:rPr lang="ru-RU" dirty="0" smtClean="0"/>
              <a:t>, которая занимает не всю площадь слайда. </a:t>
            </a:r>
          </a:p>
        </p:txBody>
      </p:sp>
      <p:sp>
        <p:nvSpPr>
          <p:cNvPr id="13" name="Текст 8"/>
          <p:cNvSpPr>
            <a:spLocks noGrp="1"/>
          </p:cNvSpPr>
          <p:nvPr>
            <p:ph type="body" sz="quarter" idx="19" hasCustomPrompt="1"/>
          </p:nvPr>
        </p:nvSpPr>
        <p:spPr>
          <a:xfrm>
            <a:off x="430214" y="4278313"/>
            <a:ext cx="4754562" cy="8636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itchFamily="34" charset="0"/>
              <a:buNone/>
              <a:tabLst/>
              <a:defRPr sz="960" baseline="0">
                <a:latin typeface="Lucida Sans Unicode" pitchFamily="34" charset="0"/>
                <a:cs typeface="Lucida Sans Unicode" pitchFamily="34" charset="0"/>
              </a:defRPr>
            </a:lvl1pPr>
          </a:lstStyle>
          <a:p>
            <a:pPr lvl="0"/>
            <a:r>
              <a:rPr lang="ru-RU" dirty="0" smtClean="0"/>
              <a:t>Примечание к картинке</a:t>
            </a:r>
          </a:p>
        </p:txBody>
      </p:sp>
      <p:sp>
        <p:nvSpPr>
          <p:cNvPr id="10" name="Рисунок 9"/>
          <p:cNvSpPr>
            <a:spLocks noGrp="1"/>
          </p:cNvSpPr>
          <p:nvPr>
            <p:ph type="pic" sz="quarter" idx="20" hasCustomPrompt="1"/>
          </p:nvPr>
        </p:nvSpPr>
        <p:spPr>
          <a:xfrm>
            <a:off x="431800" y="1728788"/>
            <a:ext cx="5183188" cy="2549525"/>
          </a:xfrm>
          <a:prstGeom prst="rect">
            <a:avLst/>
          </a:prstGeom>
        </p:spPr>
        <p:txBody>
          <a:bodyPr/>
          <a:lstStyle>
            <a:lvl1pPr>
              <a:buNone/>
              <a:defRPr sz="1200" baseline="0">
                <a:latin typeface="Lucida Sans Unicode" pitchFamily="34" charset="0"/>
                <a:cs typeface="Lucida Sans Unicode" pitchFamily="34" charset="0"/>
              </a:defRPr>
            </a:lvl1pPr>
          </a:lstStyle>
          <a:p>
            <a:r>
              <a:rPr lang="ru-RU" sz="1200" dirty="0" smtClean="0">
                <a:latin typeface="Lucida Sans Unicode" pitchFamily="34" charset="0"/>
                <a:cs typeface="Lucida Sans Unicode" pitchFamily="34" charset="0"/>
              </a:rPr>
              <a:t>Картинка: фото, иллюстрация, </a:t>
            </a:r>
            <a:r>
              <a:rPr lang="ru-RU" sz="1200" dirty="0" err="1" smtClean="0">
                <a:latin typeface="Lucida Sans Unicode" pitchFamily="34" charset="0"/>
                <a:cs typeface="Lucida Sans Unicode" pitchFamily="34" charset="0"/>
              </a:rPr>
              <a:t>инфографика</a:t>
            </a:r>
            <a:endParaRPr lang="ru-RU" dirty="0"/>
          </a:p>
        </p:txBody>
      </p:sp>
      <p:pic>
        <p:nvPicPr>
          <p:cNvPr id="8" name="Рисунок 7" descr="adriver_logo_rg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911975" y="215900"/>
            <a:ext cx="1728000" cy="24566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sz="quarter" idx="10" hasCustomPrompt="1"/>
          </p:nvPr>
        </p:nvSpPr>
        <p:spPr>
          <a:xfrm>
            <a:off x="430214" y="198408"/>
            <a:ext cx="5616574" cy="66519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ts val="2400"/>
              </a:lnSpc>
              <a:spcBef>
                <a:spcPts val="2400"/>
              </a:spcBef>
              <a:spcAft>
                <a:spcPts val="2400"/>
              </a:spcAft>
              <a:buNone/>
              <a:defRPr sz="2400" baseline="0">
                <a:latin typeface="Lucida Sans Unicode" pitchFamily="34" charset="0"/>
                <a:cs typeface="Lucida Sans Unicode" pitchFamily="34" charset="0"/>
              </a:defRPr>
            </a:lvl1pPr>
          </a:lstStyle>
          <a:p>
            <a:pPr lvl="0"/>
            <a:r>
              <a:rPr lang="ru-RU" dirty="0" smtClean="0"/>
              <a:t>Слайд «Диаграмма»</a:t>
            </a:r>
            <a:endParaRPr lang="ru-RU" dirty="0"/>
          </a:p>
        </p:txBody>
      </p:sp>
      <p:sp>
        <p:nvSpPr>
          <p:cNvPr id="4" name="Текст 8"/>
          <p:cNvSpPr>
            <a:spLocks noGrp="1"/>
          </p:cNvSpPr>
          <p:nvPr>
            <p:ph type="body" sz="quarter" idx="11" hasCustomPrompt="1"/>
          </p:nvPr>
        </p:nvSpPr>
        <p:spPr>
          <a:xfrm>
            <a:off x="430213" y="863600"/>
            <a:ext cx="8208962" cy="85305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ts val="1560"/>
              </a:lnSpc>
              <a:spcBef>
                <a:spcPts val="1200"/>
              </a:spcBef>
              <a:spcAft>
                <a:spcPts val="1200"/>
              </a:spcAft>
              <a:buNone/>
              <a:defRPr sz="1200" b="1" baseline="0">
                <a:latin typeface="Lucida Sans Unicode" pitchFamily="34" charset="0"/>
                <a:cs typeface="Lucida Sans Unicode" pitchFamily="34" charset="0"/>
              </a:defRPr>
            </a:lvl1pPr>
          </a:lstStyle>
          <a:p>
            <a:pPr lvl="0"/>
            <a:r>
              <a:rPr lang="ru-RU" dirty="0" smtClean="0"/>
              <a:t>Подзаголовок слайда</a:t>
            </a:r>
          </a:p>
        </p:txBody>
      </p:sp>
      <p:sp>
        <p:nvSpPr>
          <p:cNvPr id="13" name="Текст 8"/>
          <p:cNvSpPr>
            <a:spLocks noGrp="1"/>
          </p:cNvSpPr>
          <p:nvPr>
            <p:ph type="body" sz="quarter" idx="19" hasCustomPrompt="1"/>
          </p:nvPr>
        </p:nvSpPr>
        <p:spPr>
          <a:xfrm>
            <a:off x="430214" y="4278313"/>
            <a:ext cx="4754562" cy="8636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itchFamily="34" charset="0"/>
              <a:buNone/>
              <a:tabLst/>
              <a:defRPr sz="960" baseline="0">
                <a:latin typeface="Lucida Sans Unicode" pitchFamily="34" charset="0"/>
                <a:cs typeface="Lucida Sans Unicode" pitchFamily="34" charset="0"/>
              </a:defRPr>
            </a:lvl1pPr>
          </a:lstStyle>
          <a:p>
            <a:pPr lvl="0"/>
            <a:r>
              <a:rPr lang="ru-RU" dirty="0" smtClean="0"/>
              <a:t>Примечание к картинке</a:t>
            </a:r>
          </a:p>
        </p:txBody>
      </p:sp>
      <p:sp>
        <p:nvSpPr>
          <p:cNvPr id="11" name="Диаграмма 10"/>
          <p:cNvSpPr>
            <a:spLocks noGrp="1"/>
          </p:cNvSpPr>
          <p:nvPr>
            <p:ph type="chart" sz="quarter" idx="20"/>
          </p:nvPr>
        </p:nvSpPr>
        <p:spPr>
          <a:xfrm>
            <a:off x="430213" y="1728788"/>
            <a:ext cx="8208962" cy="2549525"/>
          </a:xfrm>
          <a:prstGeom prst="rect">
            <a:avLst/>
          </a:prstGeom>
        </p:spPr>
        <p:txBody>
          <a:bodyPr/>
          <a:lstStyle>
            <a:lvl1pPr>
              <a:buNone/>
              <a:defRPr sz="1200"/>
            </a:lvl1pPr>
          </a:lstStyle>
          <a:p>
            <a:endParaRPr lang="ru-RU"/>
          </a:p>
        </p:txBody>
      </p:sp>
      <p:pic>
        <p:nvPicPr>
          <p:cNvPr id="7" name="Рисунок 6" descr="adriver_logo_rg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911975" y="215900"/>
            <a:ext cx="1728000" cy="24566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sz="quarter" idx="10" hasCustomPrompt="1"/>
          </p:nvPr>
        </p:nvSpPr>
        <p:spPr>
          <a:xfrm>
            <a:off x="430214" y="198408"/>
            <a:ext cx="5616574" cy="66519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ts val="2400"/>
              </a:lnSpc>
              <a:spcBef>
                <a:spcPts val="2400"/>
              </a:spcBef>
              <a:spcAft>
                <a:spcPts val="2400"/>
              </a:spcAft>
              <a:buNone/>
              <a:defRPr sz="2400" baseline="0">
                <a:latin typeface="Lucida Sans Unicode" pitchFamily="34" charset="0"/>
                <a:cs typeface="Lucida Sans Unicode" pitchFamily="34" charset="0"/>
              </a:defRPr>
            </a:lvl1pPr>
          </a:lstStyle>
          <a:p>
            <a:pPr lvl="0"/>
            <a:r>
              <a:rPr lang="ru-RU" dirty="0" smtClean="0"/>
              <a:t>Слайд «Таблица»</a:t>
            </a:r>
            <a:endParaRPr lang="ru-RU" dirty="0"/>
          </a:p>
        </p:txBody>
      </p:sp>
      <p:sp>
        <p:nvSpPr>
          <p:cNvPr id="4" name="Текст 8"/>
          <p:cNvSpPr>
            <a:spLocks noGrp="1"/>
          </p:cNvSpPr>
          <p:nvPr>
            <p:ph type="body" sz="quarter" idx="11" hasCustomPrompt="1"/>
          </p:nvPr>
        </p:nvSpPr>
        <p:spPr>
          <a:xfrm>
            <a:off x="430213" y="863600"/>
            <a:ext cx="8208962" cy="85305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ts val="1560"/>
              </a:lnSpc>
              <a:spcBef>
                <a:spcPts val="1200"/>
              </a:spcBef>
              <a:spcAft>
                <a:spcPts val="1200"/>
              </a:spcAft>
              <a:buNone/>
              <a:defRPr sz="1200" b="1" baseline="0">
                <a:latin typeface="Lucida Sans Unicode" pitchFamily="34" charset="0"/>
                <a:cs typeface="Lucida Sans Unicode" pitchFamily="34" charset="0"/>
              </a:defRPr>
            </a:lvl1pPr>
          </a:lstStyle>
          <a:p>
            <a:pPr lvl="0"/>
            <a:r>
              <a:rPr lang="ru-RU" dirty="0" smtClean="0"/>
              <a:t>Подзаголовок слайда</a:t>
            </a:r>
          </a:p>
        </p:txBody>
      </p:sp>
      <p:sp>
        <p:nvSpPr>
          <p:cNvPr id="13" name="Текст 8"/>
          <p:cNvSpPr>
            <a:spLocks noGrp="1"/>
          </p:cNvSpPr>
          <p:nvPr>
            <p:ph type="body" sz="quarter" idx="19" hasCustomPrompt="1"/>
          </p:nvPr>
        </p:nvSpPr>
        <p:spPr>
          <a:xfrm>
            <a:off x="430214" y="4278313"/>
            <a:ext cx="4754562" cy="8636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itchFamily="34" charset="0"/>
              <a:buNone/>
              <a:tabLst/>
              <a:defRPr sz="960" baseline="0">
                <a:latin typeface="Lucida Sans Unicode" pitchFamily="34" charset="0"/>
                <a:cs typeface="Lucida Sans Unicode" pitchFamily="34" charset="0"/>
              </a:defRPr>
            </a:lvl1pPr>
          </a:lstStyle>
          <a:p>
            <a:pPr lvl="0"/>
            <a:r>
              <a:rPr lang="ru-RU" dirty="0" smtClean="0"/>
              <a:t>Примечание к картинке</a:t>
            </a:r>
          </a:p>
        </p:txBody>
      </p:sp>
      <p:sp>
        <p:nvSpPr>
          <p:cNvPr id="11" name="Таблица 10"/>
          <p:cNvSpPr>
            <a:spLocks noGrp="1"/>
          </p:cNvSpPr>
          <p:nvPr>
            <p:ph type="tbl" sz="quarter" idx="20"/>
          </p:nvPr>
        </p:nvSpPr>
        <p:spPr>
          <a:xfrm>
            <a:off x="430213" y="1728788"/>
            <a:ext cx="8208962" cy="2549525"/>
          </a:xfrm>
          <a:prstGeom prst="rect">
            <a:avLst/>
          </a:prstGeom>
        </p:spPr>
        <p:txBody>
          <a:bodyPr/>
          <a:lstStyle>
            <a:lvl1pPr>
              <a:buNone/>
              <a:defRPr sz="1200"/>
            </a:lvl1pPr>
          </a:lstStyle>
          <a:p>
            <a:endParaRPr lang="ru-RU"/>
          </a:p>
        </p:txBody>
      </p:sp>
      <p:pic>
        <p:nvPicPr>
          <p:cNvPr id="7" name="Рисунок 6" descr="adriver_logo_rg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911975" y="215900"/>
            <a:ext cx="1728000" cy="24566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Щмуцтиту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0" y="1728787"/>
            <a:ext cx="9144000" cy="1296987"/>
          </a:xfrm>
          <a:prstGeom prst="rect">
            <a:avLst/>
          </a:prstGeom>
          <a:solidFill>
            <a:srgbClr val="309C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0" hasCustomPrompt="1"/>
          </p:nvPr>
        </p:nvSpPr>
        <p:spPr>
          <a:xfrm>
            <a:off x="863600" y="1728787"/>
            <a:ext cx="7343775" cy="129698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ts val="3600"/>
              </a:lnSpc>
              <a:spcBef>
                <a:spcPts val="3600"/>
              </a:spcBef>
              <a:spcAft>
                <a:spcPts val="3600"/>
              </a:spcAft>
              <a:buNone/>
              <a:defRPr lang="ru-RU" sz="3600" b="0" i="0" baseline="0" smtClean="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defRPr>
            </a:lvl1pPr>
          </a:lstStyle>
          <a:p>
            <a:pPr lvl="0"/>
            <a:r>
              <a:rPr lang="ru-RU" dirty="0" smtClean="0"/>
              <a:t>Заголовок</a:t>
            </a:r>
            <a:r>
              <a:rPr lang="en-US" dirty="0" smtClean="0"/>
              <a:t> </a:t>
            </a:r>
            <a:r>
              <a:rPr lang="ru-RU" dirty="0" smtClean="0"/>
              <a:t>шмуцтитула</a:t>
            </a:r>
            <a:endParaRPr lang="en-US" dirty="0" smtClean="0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0"/>
            <a:ext cx="9144000" cy="431800"/>
          </a:xfrm>
          <a:prstGeom prst="rect">
            <a:avLst/>
          </a:prstGeom>
          <a:solidFill>
            <a:srgbClr val="78D2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0" y="431800"/>
            <a:ext cx="9144000" cy="431800"/>
          </a:xfrm>
          <a:prstGeom prst="rect">
            <a:avLst/>
          </a:prstGeom>
          <a:solidFill>
            <a:srgbClr val="60C0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863600"/>
            <a:ext cx="9144000" cy="865188"/>
          </a:xfrm>
          <a:prstGeom prst="rect">
            <a:avLst/>
          </a:prstGeom>
          <a:solidFill>
            <a:srgbClr val="48AE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2981326"/>
            <a:ext cx="9144000" cy="1296987"/>
          </a:xfrm>
          <a:prstGeom prst="rect">
            <a:avLst/>
          </a:prstGeom>
          <a:solidFill>
            <a:srgbClr val="309C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3025775"/>
            <a:ext cx="9144000" cy="2116138"/>
          </a:xfrm>
          <a:prstGeom prst="rect">
            <a:avLst/>
          </a:prstGeom>
          <a:solidFill>
            <a:srgbClr val="0078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2998" y="827631"/>
            <a:ext cx="6858000" cy="3629557"/>
          </a:xfrm>
          <a:prstGeom prst="rect">
            <a:avLst/>
          </a:prstGeom>
        </p:spPr>
        <p:txBody>
          <a:bodyPr lIns="68580" tIns="34290" rIns="68580" bIns="34290" anchor="t"/>
          <a:lstStyle>
            <a:lvl1pPr marL="0" indent="0" algn="l">
              <a:buNone/>
              <a:defRPr sz="14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0"/>
          </p:nvPr>
        </p:nvSpPr>
        <p:spPr>
          <a:xfrm>
            <a:off x="252998" y="103210"/>
            <a:ext cx="6858000" cy="496491"/>
          </a:xfrm>
          <a:prstGeom prst="rect">
            <a:avLst/>
          </a:prstGeom>
        </p:spPr>
        <p:txBody>
          <a:bodyPr lIns="68580" tIns="34290" rIns="68580" bIns="34290" anchor="ctr"/>
          <a:lstStyle>
            <a:lvl1pPr marL="0" indent="0">
              <a:buNone/>
              <a:defRPr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24261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 Титульный или 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6760" y="440273"/>
            <a:ext cx="2119622" cy="635512"/>
          </a:xfrm>
          <a:prstGeom prst="rect">
            <a:avLst/>
          </a:prstGeom>
          <a:noFill/>
        </p:spPr>
      </p:pic>
      <p:sp>
        <p:nvSpPr>
          <p:cNvPr id="4" name="Текст 8"/>
          <p:cNvSpPr>
            <a:spLocks noGrp="1"/>
          </p:cNvSpPr>
          <p:nvPr>
            <p:ph type="body" sz="quarter" idx="10" hasCustomPrompt="1"/>
          </p:nvPr>
        </p:nvSpPr>
        <p:spPr>
          <a:xfrm>
            <a:off x="476148" y="1671637"/>
            <a:ext cx="4568927" cy="720725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400" baseline="0"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Заголовок презентации или благодарность в конце</a:t>
            </a:r>
            <a:endParaRPr lang="ru-RU" dirty="0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6516020" y="592139"/>
            <a:ext cx="934434" cy="35877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900" baseline="0"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Специально для</a:t>
            </a:r>
            <a:endParaRPr lang="en-US" dirty="0" smtClean="0"/>
          </a:p>
        </p:txBody>
      </p:sp>
      <p:sp>
        <p:nvSpPr>
          <p:cNvPr id="8" name="Текст 8"/>
          <p:cNvSpPr>
            <a:spLocks noGrp="1"/>
          </p:cNvSpPr>
          <p:nvPr>
            <p:ph type="body" sz="quarter" idx="11" hasCustomPrompt="1"/>
          </p:nvPr>
        </p:nvSpPr>
        <p:spPr>
          <a:xfrm>
            <a:off x="476148" y="2752725"/>
            <a:ext cx="3355975" cy="358775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ts val="2026"/>
              </a:lnSpc>
              <a:spcBef>
                <a:spcPts val="0"/>
              </a:spcBef>
              <a:buNone/>
              <a:defRPr sz="1800" baseline="0"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ФИО докладчика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2" hasCustomPrompt="1"/>
          </p:nvPr>
        </p:nvSpPr>
        <p:spPr>
          <a:xfrm>
            <a:off x="476148" y="3111500"/>
            <a:ext cx="3355975" cy="36036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ts val="1350"/>
              </a:lnSpc>
              <a:spcBef>
                <a:spcPts val="675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aseline="0"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168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dirty="0" smtClean="0"/>
              <a:t>Должность докладчика</a:t>
            </a:r>
          </a:p>
          <a:p>
            <a:pPr lvl="0"/>
            <a:endParaRPr lang="ru-RU" dirty="0"/>
          </a:p>
        </p:txBody>
      </p:sp>
      <p:sp>
        <p:nvSpPr>
          <p:cNvPr id="10" name="Текст 8"/>
          <p:cNvSpPr>
            <a:spLocks noGrp="1"/>
          </p:cNvSpPr>
          <p:nvPr>
            <p:ph type="body" sz="quarter" idx="14" hasCustomPrompt="1"/>
          </p:nvPr>
        </p:nvSpPr>
        <p:spPr>
          <a:xfrm>
            <a:off x="476148" y="4551364"/>
            <a:ext cx="2149475" cy="360362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900" baseline="0"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Дата</a:t>
            </a:r>
            <a:endParaRPr lang="en-US" dirty="0" smtClean="0"/>
          </a:p>
        </p:txBody>
      </p:sp>
      <p:sp>
        <p:nvSpPr>
          <p:cNvPr id="11" name="Текст 8"/>
          <p:cNvSpPr>
            <a:spLocks noGrp="1"/>
          </p:cNvSpPr>
          <p:nvPr>
            <p:ph type="body" sz="quarter" idx="15" hasCustomPrompt="1"/>
          </p:nvPr>
        </p:nvSpPr>
        <p:spPr>
          <a:xfrm>
            <a:off x="6515100" y="1671638"/>
            <a:ext cx="2149475" cy="360362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900" baseline="0"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Оглавление</a:t>
            </a:r>
            <a:endParaRPr lang="en-US" dirty="0" smtClean="0"/>
          </a:p>
        </p:txBody>
      </p:sp>
      <p:sp>
        <p:nvSpPr>
          <p:cNvPr id="12" name="Текст 8"/>
          <p:cNvSpPr>
            <a:spLocks noGrp="1"/>
          </p:cNvSpPr>
          <p:nvPr>
            <p:ph type="body" sz="quarter" idx="16" hasCustomPrompt="1"/>
          </p:nvPr>
        </p:nvSpPr>
        <p:spPr>
          <a:xfrm>
            <a:off x="6516020" y="2032000"/>
            <a:ext cx="2148555" cy="288131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ts val="1375"/>
              </a:lnSpc>
              <a:spcBef>
                <a:spcPts val="675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aseline="0"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Ссылка на первый раздел</a:t>
            </a:r>
          </a:p>
        </p:txBody>
      </p:sp>
      <p:sp>
        <p:nvSpPr>
          <p:cNvPr id="13" name="Текст 8"/>
          <p:cNvSpPr>
            <a:spLocks noGrp="1"/>
          </p:cNvSpPr>
          <p:nvPr>
            <p:ph type="body" sz="quarter" idx="17" hasCustomPrompt="1"/>
          </p:nvPr>
        </p:nvSpPr>
        <p:spPr>
          <a:xfrm>
            <a:off x="4089401" y="2751138"/>
            <a:ext cx="2159000" cy="216058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ts val="1300"/>
              </a:lnSpc>
              <a:spcBef>
                <a:spcPts val="675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aseline="0"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168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dirty="0" smtClean="0"/>
              <a:t>Контакты для последней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страницы</a:t>
            </a:r>
          </a:p>
          <a:p>
            <a:pPr lvl="0"/>
            <a:endParaRPr lang="ru-RU" dirty="0"/>
          </a:p>
        </p:txBody>
      </p:sp>
      <p:sp>
        <p:nvSpPr>
          <p:cNvPr id="15" name="Текст 8"/>
          <p:cNvSpPr>
            <a:spLocks noGrp="1"/>
          </p:cNvSpPr>
          <p:nvPr>
            <p:ph type="body" sz="quarter" idx="20" hasCustomPrompt="1"/>
          </p:nvPr>
        </p:nvSpPr>
        <p:spPr>
          <a:xfrm>
            <a:off x="7450454" y="5149850"/>
            <a:ext cx="1209675" cy="36353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ts val="1350"/>
              </a:lnSpc>
              <a:spcBef>
                <a:spcPts val="675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aseline="0"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Пример подписи к </a:t>
            </a:r>
            <a:r>
              <a:rPr lang="ru-RU" dirty="0" err="1" smtClean="0"/>
              <a:t>инфографике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666122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1.xml"/><Relationship Id="rId14" Type="http://schemas.openxmlformats.org/officeDocument/2006/relationships/theme" Target="../theme/theme2.xml"/><Relationship Id="rId1" Type="http://schemas.openxmlformats.org/officeDocument/2006/relationships/slideLayout" Target="../slideLayouts/slideLayout9.xml"/><Relationship Id="rId2" Type="http://schemas.openxmlformats.org/officeDocument/2006/relationships/slideLayout" Target="../slideLayouts/slideLayout10.xml"/><Relationship Id="rId3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5.xml"/><Relationship Id="rId8" Type="http://schemas.openxmlformats.org/officeDocument/2006/relationships/slideLayout" Target="../slideLayouts/slideLayout16.xml"/><Relationship Id="rId9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2" r:id="rId4"/>
    <p:sldLayoutId id="2147483653" r:id="rId5"/>
    <p:sldLayoutId id="2147483654" r:id="rId6"/>
    <p:sldLayoutId id="2147483651" r:id="rId7"/>
    <p:sldLayoutId id="2147483713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047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river.ru/doc/articles/articles_855.html" TargetMode="External"/><Relationship Id="rId4" Type="http://schemas.openxmlformats.org/officeDocument/2006/relationships/hyperlink" Target="http://www.adriver.ru/products/agency/reporting-extra/2/" TargetMode="External"/><Relationship Id="rId5" Type="http://schemas.openxmlformats.org/officeDocument/2006/relationships/hyperlink" Target="http://www.adriver.ru/products/agency/reporting-base/" TargetMode="External"/><Relationship Id="rId6" Type="http://schemas.openxmlformats.org/officeDocument/2006/relationships/hyperlink" Target="http://www.adriver.ru/products/agency/reporting-extra/3/" TargetMode="External"/><Relationship Id="rId7" Type="http://schemas.openxmlformats.org/officeDocument/2006/relationships/hyperlink" Target="http://www.adriver.ru/doc/ban/geo/" TargetMode="External"/><Relationship Id="rId8" Type="http://schemas.openxmlformats.org/officeDocument/2006/relationships/hyperlink" Target="http://www.adriver.ru/doc/ban/screenmaker" TargetMode="External"/><Relationship Id="rId9" Type="http://schemas.openxmlformats.org/officeDocument/2006/relationships/hyperlink" Target="http://www.adriver.ru/doc/restapi/" TargetMode="External"/><Relationship Id="rId1" Type="http://schemas.openxmlformats.org/officeDocument/2006/relationships/slideLayout" Target="../slideLayouts/slideLayout8.xml"/><Relationship Id="rId2" Type="http://schemas.openxmlformats.org/officeDocument/2006/relationships/hyperlink" Target="http://www.adriver.ru/doc/app/ns-company/audit/vabimp-count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river.ru/doc/edu-n/pub/statadrv/reports-pub/aud-rept" TargetMode="External"/><Relationship Id="rId4" Type="http://schemas.openxmlformats.org/officeDocument/2006/relationships/hyperlink" Target="http://www.adriver.ru/doc/edu-n/pub/admanag/adm/" TargetMode="External"/><Relationship Id="rId1" Type="http://schemas.openxmlformats.org/officeDocument/2006/relationships/slideLayout" Target="../slideLayouts/slideLayout8.xml"/><Relationship Id="rId2" Type="http://schemas.openxmlformats.org/officeDocument/2006/relationships/hyperlink" Target="http://www.adriver.ru/doc/edu-n/pub/statadrv/reports-pub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river.ru/doc/edu-n/pub/gstacsdle/gstacsdle.html" TargetMode="External"/><Relationship Id="rId4" Type="http://schemas.openxmlformats.org/officeDocument/2006/relationships/hyperlink" Target="http://www.adriver.ru/doc/edu-n/pub/statadrv/reports-pub/c-report-order/c-report-order_1053.html" TargetMode="External"/><Relationship Id="rId5" Type="http://schemas.openxmlformats.org/officeDocument/2006/relationships/hyperlink" Target="http://www.adriver.ru/doc/edu/agency/numbers.html" TargetMode="External"/><Relationship Id="rId6" Type="http://schemas.openxmlformats.org/officeDocument/2006/relationships/hyperlink" Target="http://www.adriver.ru/doc/restapi/" TargetMode="External"/><Relationship Id="rId1" Type="http://schemas.openxmlformats.org/officeDocument/2006/relationships/slideLayout" Target="../slideLayouts/slideLayout8.xml"/><Relationship Id="rId2" Type="http://schemas.openxmlformats.org/officeDocument/2006/relationships/hyperlink" Target="http://www.adriver.ru/doc/edu-n/pub/statadrv/ststat/statrksc/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hyperlink" Target="http://www.adriver.ru/dsp/" TargetMode="External"/><Relationship Id="rId12" Type="http://schemas.openxmlformats.org/officeDocument/2006/relationships/hyperlink" Target="http://www.adriver.ru/rtb/dmp/" TargetMode="External"/><Relationship Id="rId13" Type="http://schemas.openxmlformats.org/officeDocument/2006/relationships/hyperlink" Target="http://www.adriver.ru/dsp/formula/" TargetMode="External"/><Relationship Id="rId14" Type="http://schemas.openxmlformats.org/officeDocument/2006/relationships/hyperlink" Target="http://iabrus.ru/projects/389" TargetMode="External"/><Relationship Id="rId1" Type="http://schemas.openxmlformats.org/officeDocument/2006/relationships/slideLayout" Target="../slideLayouts/slideLayout8.xml"/><Relationship Id="rId2" Type="http://schemas.openxmlformats.org/officeDocument/2006/relationships/hyperlink" Target="http://adwords.google.com/support/aw/bin/answer.py?hl=en&amp;answer=94230" TargetMode="External"/><Relationship Id="rId3" Type="http://schemas.openxmlformats.org/officeDocument/2006/relationships/hyperlink" Target="http://adspecs.yahoo.co.uk/thirdparty/approved" TargetMode="External"/><Relationship Id="rId4" Type="http://schemas.openxmlformats.org/officeDocument/2006/relationships/hyperlink" Target="http://iabrus.ru/rus/14/partner.aspx" TargetMode="External"/><Relationship Id="rId5" Type="http://schemas.openxmlformats.org/officeDocument/2006/relationships/hyperlink" Target="http://www.adriver.ru/agency/" TargetMode="External"/><Relationship Id="rId6" Type="http://schemas.openxmlformats.org/officeDocument/2006/relationships/hyperlink" Target="http://www.adriver.ru/about/clients-agency/" TargetMode="External"/><Relationship Id="rId7" Type="http://schemas.openxmlformats.org/officeDocument/2006/relationships/hyperlink" Target="http://www.adriver.ru/publisher/users/" TargetMode="External"/><Relationship Id="rId8" Type="http://schemas.openxmlformats.org/officeDocument/2006/relationships/hyperlink" Target="http://www.adriver.ru/about/clients-ua/" TargetMode="External"/><Relationship Id="rId9" Type="http://schemas.openxmlformats.org/officeDocument/2006/relationships/hyperlink" Target="http://www.adriver.ru/rtb/ssp-details/" TargetMode="External"/><Relationship Id="rId10" Type="http://schemas.openxmlformats.org/officeDocument/2006/relationships/hyperlink" Target="http://www.adriver.ru/rtb/dsp-list/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://www.adriver.ru/publisher/price/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22.jp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sales@adriver.ru" TargetMode="External"/><Relationship Id="rId4" Type="http://schemas.openxmlformats.org/officeDocument/2006/relationships/hyperlink" Target="mailto:e.martynyuk@adriver.ru" TargetMode="External"/><Relationship Id="rId5" Type="http://schemas.openxmlformats.org/officeDocument/2006/relationships/hyperlink" Target="mailto:p.dubovenko@adriver.ru" TargetMode="External"/><Relationship Id="rId6" Type="http://schemas.openxmlformats.org/officeDocument/2006/relationships/hyperlink" Target="http://www.adriver.ru/publisher/join/" TargetMode="External"/><Relationship Id="rId7" Type="http://schemas.openxmlformats.org/officeDocument/2006/relationships/hyperlink" Target="https://www.facebook.com/adriver.system" TargetMode="External"/><Relationship Id="rId8" Type="http://schemas.openxmlformats.org/officeDocument/2006/relationships/hyperlink" Target="https://vk.com/adriver_ru" TargetMode="External"/><Relationship Id="rId9" Type="http://schemas.openxmlformats.org/officeDocument/2006/relationships/hyperlink" Target="http://youtube.com/user/myadriver" TargetMode="External"/><Relationship Id="rId10" Type="http://schemas.openxmlformats.org/officeDocument/2006/relationships/hyperlink" Target="http://www.slideshare.net/adriver_system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4" Type="http://schemas.openxmlformats.org/officeDocument/2006/relationships/hyperlink" Target="http://www.adriver.ru/publisher/join/" TargetMode="External"/><Relationship Id="rId5" Type="http://schemas.openxmlformats.org/officeDocument/2006/relationships/hyperlink" Target="http://www.adriver.ru/subscribe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river.ru/doc/ban/descr/" TargetMode="External"/><Relationship Id="rId4" Type="http://schemas.openxmlformats.org/officeDocument/2006/relationships/hyperlink" Target="http://www.adriver.ru/doc/app/ns-company/" TargetMode="External"/><Relationship Id="rId5" Type="http://schemas.openxmlformats.org/officeDocument/2006/relationships/hyperlink" Target="http://www.adriver.ru/doc/articles/special.html" TargetMode="External"/><Relationship Id="rId6" Type="http://schemas.openxmlformats.org/officeDocument/2006/relationships/hyperlink" Target="http://www.adriver.ru/doc/edu-n/pub/statadrv/statdop/spcprnb/" TargetMode="External"/><Relationship Id="rId7" Type="http://schemas.openxmlformats.org/officeDocument/2006/relationships/hyperlink" Target="http://www.adriver.ru/doc/ban/spec/spec_863.html" TargetMode="External"/><Relationship Id="rId8" Type="http://schemas.openxmlformats.org/officeDocument/2006/relationships/hyperlink" Target="http://www.adriver.ru/doc/edu-n/pub/mob-module/" TargetMode="External"/><Relationship Id="rId1" Type="http://schemas.openxmlformats.org/officeDocument/2006/relationships/slideLayout" Target="../slideLayouts/slideLayout8.xml"/><Relationship Id="rId2" Type="http://schemas.openxmlformats.org/officeDocument/2006/relationships/hyperlink" Target="http://www.adriver.ru/doc/ban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river.ru/doc/edu-n/pub/sitecontrl/bannerplaces/" TargetMode="External"/><Relationship Id="rId4" Type="http://schemas.openxmlformats.org/officeDocument/2006/relationships/hyperlink" Target="http://www.adriver.ru/doc/edu-n/pub/slicemanag/pool/" TargetMode="External"/><Relationship Id="rId5" Type="http://schemas.openxmlformats.org/officeDocument/2006/relationships/hyperlink" Target="http://www.adriver.ru/doc/edu-n/pub/settargt/maintarginf/" TargetMode="External"/><Relationship Id="rId6" Type="http://schemas.openxmlformats.org/officeDocument/2006/relationships/hyperlink" Target="http://www.adriver.ru/doc/edu-n/pub/rtb/adriver-ssp/" TargetMode="External"/><Relationship Id="rId7" Type="http://schemas.openxmlformats.org/officeDocument/2006/relationships/hyperlink" Target="http://www.adriver.ru/rtb/dmp/" TargetMode="External"/><Relationship Id="rId1" Type="http://schemas.openxmlformats.org/officeDocument/2006/relationships/slideLayout" Target="../slideLayouts/slideLayout8.xml"/><Relationship Id="rId2" Type="http://schemas.openxmlformats.org/officeDocument/2006/relationships/hyperlink" Target="http://www.adriver.ru/doc/app/ns-company/mod/mod_635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river.ru/doc/edu-n/pub/admanag/optimization-instr/" TargetMode="External"/><Relationship Id="rId4" Type="http://schemas.openxmlformats.org/officeDocument/2006/relationships/hyperlink" Target="http://www.adriver.ru/doc/edu-n/pub/admanag/easycop/" TargetMode="External"/><Relationship Id="rId5" Type="http://schemas.openxmlformats.org/officeDocument/2006/relationships/hyperlink" Target="http://www.adriver.ru/about/news/2015/09/07/news_458.html" TargetMode="External"/><Relationship Id="rId6" Type="http://schemas.openxmlformats.org/officeDocument/2006/relationships/hyperlink" Target="http://www.adriver.ru/doc/edu-n/pub/slicemanag/slreadygo/" TargetMode="External"/><Relationship Id="rId7" Type="http://schemas.openxmlformats.org/officeDocument/2006/relationships/hyperlink" Target="http://www.adriver.ru/doc/edu-n/pub/admanag/view-order-status/" TargetMode="External"/><Relationship Id="rId8" Type="http://schemas.openxmlformats.org/officeDocument/2006/relationships/hyperlink" Target="http://www.adriver.ru/doc/edu-n/pub/addbaned/addeditb/" TargetMode="External"/><Relationship Id="rId9" Type="http://schemas.openxmlformats.org/officeDocument/2006/relationships/hyperlink" Target="http://www.adriver.ru/doc/edu-n/pub/admanag/adm/" TargetMode="External"/><Relationship Id="rId10" Type="http://schemas.openxmlformats.org/officeDocument/2006/relationships/hyperlink" Target="http://www.adriver.ru/doc/app/faq/other/other_750.html" TargetMode="External"/><Relationship Id="rId1" Type="http://schemas.openxmlformats.org/officeDocument/2006/relationships/slideLayout" Target="../slideLayouts/slideLayout8.xml"/><Relationship Id="rId2" Type="http://schemas.openxmlformats.org/officeDocument/2006/relationships/hyperlink" Target="http://www.adriver.ru/doc/edu-n/pub/admanag/rkmonitor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emf"/><Relationship Id="rId5" Type="http://schemas.openxmlformats.org/officeDocument/2006/relationships/image" Target="../media/image6.emf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sales@adriver.ru" TargetMode="External"/><Relationship Id="rId4" Type="http://schemas.openxmlformats.org/officeDocument/2006/relationships/hyperlink" Target="http://www.adriver.ru/members/seminar/" TargetMode="External"/><Relationship Id="rId5" Type="http://schemas.openxmlformats.org/officeDocument/2006/relationships/hyperlink" Target="http://www.adriver.ru/doc/edu-n/pub/" TargetMode="External"/><Relationship Id="rId1" Type="http://schemas.openxmlformats.org/officeDocument/2006/relationships/slideLayout" Target="../slideLayouts/slideLayout8.xml"/><Relationship Id="rId2" Type="http://schemas.openxmlformats.org/officeDocument/2006/relationships/hyperlink" Target="http://www.adriver.ru/publisher/join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river.ru/products/pub/" TargetMode="External"/><Relationship Id="rId4" Type="http://schemas.openxmlformats.org/officeDocument/2006/relationships/hyperlink" Target="http://www.adriver.ru/publisher/privity/" TargetMode="External"/><Relationship Id="rId5" Type="http://schemas.openxmlformats.org/officeDocument/2006/relationships/hyperlink" Target="http://www.adriver.ru/publisher/regulations/" TargetMode="External"/><Relationship Id="rId1" Type="http://schemas.openxmlformats.org/officeDocument/2006/relationships/slideLayout" Target="../slideLayouts/slideLayout8.xml"/><Relationship Id="rId2" Type="http://schemas.openxmlformats.org/officeDocument/2006/relationships/hyperlink" Target="http://www.adriver.ru/products/pub/syste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Текст 31"/>
          <p:cNvSpPr>
            <a:spLocks noGrp="1"/>
          </p:cNvSpPr>
          <p:nvPr>
            <p:ph type="body" sz="quarter" idx="10"/>
          </p:nvPr>
        </p:nvSpPr>
        <p:spPr>
          <a:xfrm>
            <a:off x="716328" y="1318118"/>
            <a:ext cx="4947872" cy="2441082"/>
          </a:xfrm>
        </p:spPr>
        <p:txBody>
          <a:bodyPr lIns="0" tIns="0" rIns="121917" bIns="47999" anchor="t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 err="1">
                <a:latin typeface="Calibri" panose="020F0502020204030204" pitchFamily="34" charset="0"/>
              </a:rPr>
              <a:t>AdRiver</a:t>
            </a:r>
            <a:r>
              <a:rPr lang="en-US" sz="3600" dirty="0">
                <a:latin typeface="Calibri" panose="020F0502020204030204" pitchFamily="34" charset="0"/>
              </a:rPr>
              <a:t> </a:t>
            </a:r>
            <a:r>
              <a:rPr lang="ru-RU" sz="3600" dirty="0">
                <a:latin typeface="Calibri" panose="020F0502020204030204" pitchFamily="34" charset="0"/>
              </a:rPr>
              <a:t>для </a:t>
            </a:r>
            <a:endParaRPr lang="ru-RU" sz="3600" dirty="0" smtClean="0"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3600" dirty="0" smtClean="0">
                <a:latin typeface="Calibri" panose="020F0502020204030204" pitchFamily="34" charset="0"/>
              </a:rPr>
              <a:t>Рекламных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3600" dirty="0" smtClean="0">
                <a:latin typeface="Calibri" panose="020F0502020204030204" pitchFamily="34" charset="0"/>
              </a:rPr>
              <a:t>площадок</a:t>
            </a:r>
            <a:endParaRPr lang="ru-RU" sz="3600" dirty="0">
              <a:latin typeface="Calibri" panose="020F0502020204030204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6"/>
          </p:nvPr>
        </p:nvSpPr>
        <p:spPr>
          <a:xfrm>
            <a:off x="5461000" y="1366578"/>
            <a:ext cx="3810000" cy="3535622"/>
          </a:xfrm>
        </p:spPr>
        <p:txBody>
          <a:bodyPr lIns="0" tIns="0" rIns="0" bIns="0" anchor="t">
            <a:noAutofit/>
          </a:bodyPr>
          <a:lstStyle/>
          <a:p>
            <a:pPr defTabSz="1219170">
              <a:lnSpc>
                <a:spcPct val="100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78D7"/>
                </a:solidFill>
                <a:latin typeface="Calibri" panose="020F0502020204030204" pitchFamily="34" charset="0"/>
              </a:rPr>
              <a:t>СОДЕРЖАНИЕ</a:t>
            </a:r>
          </a:p>
          <a:p>
            <a:pPr marL="171450" indent="-171450" defTabSz="1219170">
              <a:lnSpc>
                <a:spcPct val="100000"/>
              </a:lnSpc>
              <a:spcAft>
                <a:spcPts val="0"/>
              </a:spcAft>
              <a:buFont typeface="Arial"/>
              <a:buChar char="•"/>
            </a:pPr>
            <a:r>
              <a:rPr lang="ru-RU" dirty="0" smtClean="0">
                <a:solidFill>
                  <a:srgbClr val="0078D7"/>
                </a:solidFill>
                <a:latin typeface="Calibri" panose="020F0502020204030204" pitchFamily="34" charset="0"/>
              </a:rPr>
              <a:t>Технологии </a:t>
            </a:r>
            <a:r>
              <a:rPr lang="en-US" dirty="0" err="1" smtClean="0">
                <a:solidFill>
                  <a:srgbClr val="0078D7"/>
                </a:solidFill>
                <a:latin typeface="Calibri" panose="020F0502020204030204" pitchFamily="34" charset="0"/>
              </a:rPr>
              <a:t>AdRiver</a:t>
            </a:r>
            <a:r>
              <a:rPr lang="en-US" dirty="0" smtClean="0">
                <a:solidFill>
                  <a:srgbClr val="0078D7"/>
                </a:solidFill>
                <a:latin typeface="Calibri" panose="020F0502020204030204" pitchFamily="34" charset="0"/>
              </a:rPr>
              <a:t> </a:t>
            </a:r>
            <a:r>
              <a:rPr lang="ru-RU" dirty="0" smtClean="0">
                <a:solidFill>
                  <a:srgbClr val="0078D7"/>
                </a:solidFill>
                <a:latin typeface="Calibri" panose="020F0502020204030204" pitchFamily="34" charset="0"/>
              </a:rPr>
              <a:t>для </a:t>
            </a:r>
            <a:r>
              <a:rPr lang="en-US" dirty="0" smtClean="0">
                <a:solidFill>
                  <a:srgbClr val="0078D7"/>
                </a:solidFill>
                <a:latin typeface="Calibri" panose="020F0502020204030204" pitchFamily="34" charset="0"/>
              </a:rPr>
              <a:t>Digital</a:t>
            </a:r>
            <a:endParaRPr lang="ru-RU" dirty="0" smtClean="0">
              <a:solidFill>
                <a:srgbClr val="0078D7"/>
              </a:solidFill>
              <a:latin typeface="Calibri" panose="020F0502020204030204" pitchFamily="34" charset="0"/>
            </a:endParaRPr>
          </a:p>
          <a:p>
            <a:pPr marL="171450" indent="-171450" defTabSz="1219170">
              <a:lnSpc>
                <a:spcPct val="100000"/>
              </a:lnSpc>
              <a:spcAft>
                <a:spcPts val="0"/>
              </a:spcAft>
              <a:buFont typeface="Arial"/>
              <a:buChar char="•"/>
            </a:pPr>
            <a:r>
              <a:rPr lang="ru-RU" dirty="0" smtClean="0">
                <a:solidFill>
                  <a:srgbClr val="0078D7"/>
                </a:solidFill>
                <a:latin typeface="Calibri" panose="020F0502020204030204" pitchFamily="34" charset="0"/>
              </a:rPr>
              <a:t>Среды и форматы рекламы</a:t>
            </a:r>
            <a:endParaRPr lang="ru-RU" dirty="0">
              <a:solidFill>
                <a:srgbClr val="0078D7"/>
              </a:solidFill>
              <a:latin typeface="Calibri" panose="020F0502020204030204" pitchFamily="34" charset="0"/>
            </a:endParaRPr>
          </a:p>
          <a:p>
            <a:pPr marL="171450" indent="-171450" defTabSz="1219170">
              <a:lnSpc>
                <a:spcPct val="100000"/>
              </a:lnSpc>
              <a:spcAft>
                <a:spcPts val="0"/>
              </a:spcAft>
              <a:buFont typeface="Arial"/>
              <a:buChar char="•"/>
            </a:pPr>
            <a:r>
              <a:rPr lang="ru-RU" dirty="0" smtClean="0">
                <a:solidFill>
                  <a:srgbClr val="0078D7"/>
                </a:solidFill>
                <a:latin typeface="Calibri" panose="020F0502020204030204" pitchFamily="34" charset="0"/>
              </a:rPr>
              <a:t>Способы управления трафиком</a:t>
            </a:r>
            <a:endParaRPr lang="ru-RU" dirty="0">
              <a:solidFill>
                <a:srgbClr val="0078D7"/>
              </a:solidFill>
              <a:latin typeface="Calibri" panose="020F0502020204030204" pitchFamily="34" charset="0"/>
            </a:endParaRPr>
          </a:p>
          <a:p>
            <a:pPr marL="171450" indent="-171450" defTabSz="1219170">
              <a:lnSpc>
                <a:spcPct val="100000"/>
              </a:lnSpc>
              <a:spcAft>
                <a:spcPts val="0"/>
              </a:spcAft>
              <a:buFont typeface="Arial"/>
              <a:buChar char="•"/>
            </a:pPr>
            <a:r>
              <a:rPr lang="ru-RU" dirty="0" smtClean="0">
                <a:solidFill>
                  <a:srgbClr val="0078D7"/>
                </a:solidFill>
                <a:latin typeface="Calibri" panose="020F0502020204030204" pitchFamily="34" charset="0"/>
              </a:rPr>
              <a:t>Для трафик менеджера:</a:t>
            </a:r>
            <a:endParaRPr lang="en-US" dirty="0" smtClean="0">
              <a:solidFill>
                <a:srgbClr val="0078D7"/>
              </a:solidFill>
              <a:latin typeface="Calibri" panose="020F0502020204030204" pitchFamily="34" charset="0"/>
            </a:endParaRPr>
          </a:p>
          <a:p>
            <a:pPr defTabSz="1219170">
              <a:lnSpc>
                <a:spcPct val="100000"/>
              </a:lnSpc>
              <a:spcAft>
                <a:spcPts val="0"/>
              </a:spcAft>
            </a:pPr>
            <a:r>
              <a:rPr lang="en-US" dirty="0">
                <a:solidFill>
                  <a:srgbClr val="0078D7"/>
                </a:solidFill>
                <a:latin typeface="Calibri" panose="020F0502020204030204" pitchFamily="34" charset="0"/>
              </a:rPr>
              <a:t> </a:t>
            </a:r>
            <a:r>
              <a:rPr lang="en-US" dirty="0" smtClean="0">
                <a:solidFill>
                  <a:srgbClr val="0078D7"/>
                </a:solidFill>
                <a:latin typeface="Calibri" panose="020F0502020204030204" pitchFamily="34" charset="0"/>
              </a:rPr>
              <a:t>   </a:t>
            </a:r>
            <a:r>
              <a:rPr lang="ru-RU" dirty="0" smtClean="0">
                <a:solidFill>
                  <a:srgbClr val="0078D7"/>
                </a:solidFill>
                <a:latin typeface="Calibri" panose="020F0502020204030204" pitchFamily="34" charset="0"/>
              </a:rPr>
              <a:t> функции ведения заказов </a:t>
            </a:r>
          </a:p>
          <a:p>
            <a:pPr defTabSz="1219170">
              <a:lnSpc>
                <a:spcPct val="100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78D7"/>
                </a:solidFill>
                <a:latin typeface="Calibri" panose="020F0502020204030204" pitchFamily="34" charset="0"/>
              </a:rPr>
              <a:t>     шаги по настройке системы</a:t>
            </a:r>
          </a:p>
          <a:p>
            <a:pPr defTabSz="1219170">
              <a:lnSpc>
                <a:spcPct val="100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78D7"/>
                </a:solidFill>
                <a:latin typeface="Calibri" panose="020F0502020204030204" pitchFamily="34" charset="0"/>
              </a:rPr>
              <a:t>     работа в личном кабинете</a:t>
            </a:r>
          </a:p>
          <a:p>
            <a:pPr marL="171450" indent="-171450" defTabSz="1219170">
              <a:lnSpc>
                <a:spcPct val="100000"/>
              </a:lnSpc>
              <a:spcAft>
                <a:spcPts val="0"/>
              </a:spcAft>
              <a:buFont typeface="Arial"/>
              <a:buChar char="•"/>
            </a:pPr>
            <a:r>
              <a:rPr lang="ru-RU" dirty="0" smtClean="0">
                <a:solidFill>
                  <a:srgbClr val="0078D7"/>
                </a:solidFill>
                <a:latin typeface="Calibri" panose="020F0502020204030204" pitchFamily="34" charset="0"/>
              </a:rPr>
              <a:t>Для клиент-менеджера: </a:t>
            </a:r>
          </a:p>
          <a:p>
            <a:pPr defTabSz="1219170">
              <a:lnSpc>
                <a:spcPct val="100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78D7"/>
                </a:solidFill>
                <a:latin typeface="Calibri" panose="020F0502020204030204" pitchFamily="34" charset="0"/>
              </a:rPr>
              <a:t>     как анализировать продажи</a:t>
            </a:r>
          </a:p>
          <a:p>
            <a:pPr defTabSz="1219170">
              <a:lnSpc>
                <a:spcPct val="100000"/>
              </a:lnSpc>
              <a:spcAft>
                <a:spcPts val="0"/>
              </a:spcAft>
            </a:pPr>
            <a:r>
              <a:rPr lang="ru-RU" dirty="0">
                <a:solidFill>
                  <a:srgbClr val="0078D7"/>
                </a:solidFill>
                <a:latin typeface="Calibri" panose="020F0502020204030204" pitchFamily="34" charset="0"/>
              </a:rPr>
              <a:t> </a:t>
            </a:r>
            <a:r>
              <a:rPr lang="ru-RU" dirty="0" smtClean="0">
                <a:solidFill>
                  <a:srgbClr val="0078D7"/>
                </a:solidFill>
                <a:latin typeface="Calibri" panose="020F0502020204030204" pitchFamily="34" charset="0"/>
              </a:rPr>
              <a:t>    как отчитываться перед клиентами</a:t>
            </a:r>
          </a:p>
          <a:p>
            <a:pPr marL="171450" indent="-171450" defTabSz="1219170">
              <a:lnSpc>
                <a:spcPct val="100000"/>
              </a:lnSpc>
              <a:spcAft>
                <a:spcPts val="0"/>
              </a:spcAft>
              <a:buFont typeface="Arial"/>
              <a:buChar char="•"/>
            </a:pPr>
            <a:r>
              <a:rPr lang="en-US" dirty="0" err="1" smtClean="0">
                <a:solidFill>
                  <a:srgbClr val="0078D7"/>
                </a:solidFill>
                <a:latin typeface="Calibri" panose="020F0502020204030204" pitchFamily="34" charset="0"/>
              </a:rPr>
              <a:t>Programatic</a:t>
            </a:r>
            <a:r>
              <a:rPr lang="en-US" dirty="0" smtClean="0">
                <a:solidFill>
                  <a:srgbClr val="0078D7"/>
                </a:solidFill>
                <a:latin typeface="Calibri" panose="020F0502020204030204" pitchFamily="34" charset="0"/>
              </a:rPr>
              <a:t> – </a:t>
            </a:r>
            <a:r>
              <a:rPr lang="ru-RU" dirty="0" smtClean="0">
                <a:solidFill>
                  <a:srgbClr val="0078D7"/>
                </a:solidFill>
                <a:latin typeface="Calibri" panose="020F0502020204030204" pitchFamily="34" charset="0"/>
              </a:rPr>
              <a:t>способы заработка с </a:t>
            </a:r>
            <a:r>
              <a:rPr lang="en-US" dirty="0" smtClean="0">
                <a:solidFill>
                  <a:srgbClr val="0078D7"/>
                </a:solidFill>
                <a:latin typeface="Calibri" panose="020F0502020204030204" pitchFamily="34" charset="0"/>
              </a:rPr>
              <a:t>SSP</a:t>
            </a:r>
          </a:p>
          <a:p>
            <a:pPr marL="171450" indent="-171450" defTabSz="1219170">
              <a:lnSpc>
                <a:spcPct val="100000"/>
              </a:lnSpc>
              <a:spcAft>
                <a:spcPts val="0"/>
              </a:spcAft>
              <a:buFont typeface="Arial"/>
              <a:buChar char="•"/>
            </a:pPr>
            <a:r>
              <a:rPr lang="ru-RU" dirty="0" smtClean="0">
                <a:solidFill>
                  <a:srgbClr val="0078D7"/>
                </a:solidFill>
                <a:latin typeface="Calibri" panose="020F0502020204030204" pitchFamily="34" charset="0"/>
              </a:rPr>
              <a:t>Стоимость </a:t>
            </a:r>
          </a:p>
          <a:p>
            <a:pPr marL="171450" indent="-171450" defTabSz="1219170">
              <a:lnSpc>
                <a:spcPct val="100000"/>
              </a:lnSpc>
              <a:spcAft>
                <a:spcPts val="0"/>
              </a:spcAft>
              <a:buFont typeface="Arial"/>
              <a:buChar char="•"/>
            </a:pPr>
            <a:r>
              <a:rPr lang="ru-RU" dirty="0" smtClean="0">
                <a:solidFill>
                  <a:srgbClr val="0078D7"/>
                </a:solidFill>
                <a:latin typeface="Calibri" panose="020F0502020204030204" pitchFamily="34" charset="0"/>
              </a:rPr>
              <a:t>Клиентская поддержка </a:t>
            </a:r>
            <a:endParaRPr lang="ru-RU" dirty="0">
              <a:solidFill>
                <a:srgbClr val="0078D7"/>
              </a:solidFill>
              <a:latin typeface="Calibri" panose="020F0502020204030204" pitchFamily="34" charset="0"/>
            </a:endParaRPr>
          </a:p>
          <a:p>
            <a:pPr marL="171450" indent="-171450" defTabSz="1219170">
              <a:lnSpc>
                <a:spcPct val="100000"/>
              </a:lnSpc>
              <a:spcAft>
                <a:spcPts val="0"/>
              </a:spcAft>
              <a:buFont typeface="Arial"/>
              <a:buChar char="•"/>
            </a:pPr>
            <a:r>
              <a:rPr lang="ru-RU" dirty="0">
                <a:solidFill>
                  <a:srgbClr val="0078D7"/>
                </a:solidFill>
                <a:latin typeface="Calibri" panose="020F0502020204030204" pitchFamily="34" charset="0"/>
              </a:rPr>
              <a:t>Контакты</a:t>
            </a:r>
          </a:p>
        </p:txBody>
      </p:sp>
      <p:sp>
        <p:nvSpPr>
          <p:cNvPr id="6" name="Текст 32"/>
          <p:cNvSpPr>
            <a:spLocks noGrp="1"/>
          </p:cNvSpPr>
          <p:nvPr>
            <p:ph type="body" sz="quarter" idx="14"/>
          </p:nvPr>
        </p:nvSpPr>
        <p:spPr>
          <a:xfrm>
            <a:off x="723900" y="4051300"/>
            <a:ext cx="4321175" cy="658813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ru-RU" sz="1200" dirty="0" err="1" smtClean="0"/>
              <a:t>Бульеннова</a:t>
            </a:r>
            <a:r>
              <a:rPr lang="ru-RU" sz="1200" dirty="0" smtClean="0"/>
              <a:t> Юлия 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ru-RU" sz="1200" dirty="0" smtClean="0"/>
              <a:t>Директор </a:t>
            </a:r>
            <a:r>
              <a:rPr lang="ru-RU" sz="1200" dirty="0"/>
              <a:t>Московского филиала </a:t>
            </a:r>
            <a:r>
              <a:rPr lang="en-US" sz="1200" dirty="0" err="1"/>
              <a:t>AdRiver</a:t>
            </a:r>
            <a:endParaRPr lang="ru-RU" sz="1200" dirty="0"/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ru-RU" sz="1200" dirty="0" smtClean="0"/>
              <a:t>Июнь 2016г.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580361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52998" y="103210"/>
            <a:ext cx="8891002" cy="496491"/>
          </a:xfrm>
        </p:spPr>
        <p:txBody>
          <a:bodyPr lIns="68580" tIns="34290" rIns="68580" bIns="34290" anchor="ctr"/>
          <a:lstStyle/>
          <a:p>
            <a:r>
              <a:rPr lang="ru-RU" sz="2000" b="1" dirty="0" smtClean="0"/>
              <a:t>Дополнительные возможности Системы </a:t>
            </a:r>
            <a:endParaRPr lang="en-US" sz="20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6870262"/>
              </p:ext>
            </p:extLst>
          </p:nvPr>
        </p:nvGraphicFramePr>
        <p:xfrm>
          <a:off x="238124" y="699236"/>
          <a:ext cx="8664576" cy="4099585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4637677"/>
                <a:gridCol w="4026899"/>
              </a:tblGrid>
              <a:tr h="281122"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Способ</a:t>
                      </a:r>
                      <a:endParaRPr lang="ru-RU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Подробнее</a:t>
                      </a:r>
                      <a:endParaRPr lang="ru-RU" sz="1500" dirty="0"/>
                    </a:p>
                  </a:txBody>
                  <a:tcPr marL="68580" marR="68580" marT="34290" marB="34290"/>
                </a:tc>
              </a:tr>
              <a:tr h="2740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Подключение</a:t>
                      </a:r>
                      <a:r>
                        <a:rPr lang="ru-RU" sz="1200" b="1" baseline="0" dirty="0" smtClean="0"/>
                        <a:t> внешних кодов: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baseline="0" dirty="0" smtClean="0"/>
                        <a:t>контекст, партнеры, аудиторы, исследователи</a:t>
                      </a:r>
                      <a:endParaRPr lang="ru-RU" sz="12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900" b="0" baseline="0" dirty="0" smtClean="0"/>
                        <a:t>Любые внешние коды тестируем, подключаем, </a:t>
                      </a:r>
                    </a:p>
                    <a:p>
                      <a:r>
                        <a:rPr lang="ru-RU" sz="900" b="0" baseline="0" dirty="0" smtClean="0"/>
                        <a:t>выдаем рекомендации</a:t>
                      </a:r>
                    </a:p>
                  </a:txBody>
                  <a:tcPr marL="68580" marR="68580" marT="34290" marB="34290"/>
                </a:tc>
              </a:tr>
              <a:tr h="3883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err="1" smtClean="0">
                          <a:solidFill>
                            <a:schemeClr val="tx1"/>
                          </a:solidFill>
                          <a:latin typeface="+mn-lt"/>
                          <a:cs typeface="Lucida Sans Unicode"/>
                        </a:rPr>
                        <a:t>Viewability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+mn-lt"/>
                          <a:cs typeface="Lucida Sans Unicode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  <a:cs typeface="Lucida Sans Unicode"/>
                        </a:rPr>
                        <a:t>обычные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+mn-lt"/>
                          <a:cs typeface="Lucida Sans Unicode"/>
                        </a:rPr>
                        <a:t> баннеры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latin typeface="+mn-lt"/>
                        <a:cs typeface="Lucida Sans Unicode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Стандарт 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IAB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: более 50% баннера в зоне видимости более 1 секунды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err="1" smtClean="0">
                          <a:solidFill>
                            <a:schemeClr val="tx1"/>
                          </a:solidFill>
                          <a:latin typeface="+mn-lt"/>
                          <a:cs typeface="Lucida Sans Unicode"/>
                        </a:rPr>
                        <a:t>Viewability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+mn-lt"/>
                          <a:cs typeface="Lucida Sans Unicode"/>
                        </a:rPr>
                        <a:t> </a:t>
                      </a:r>
                      <a:r>
                        <a:rPr lang="ru-RU" sz="1200" b="1" dirty="0" err="1" smtClean="0">
                          <a:solidFill>
                            <a:schemeClr val="tx1"/>
                          </a:solidFill>
                          <a:latin typeface="+mn-lt"/>
                          <a:cs typeface="Lucida Sans Unicode"/>
                        </a:rPr>
                        <a:t>видеореклама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latin typeface="+mn-lt"/>
                        <a:cs typeface="Lucida Sans Unicode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hlinkClick r:id="rId2"/>
                        </a:rPr>
                        <a:t>http://www.adriver.ru/doc/app/ns-company/audit/vabimp-count/</a:t>
                      </a:r>
                      <a:endParaRPr lang="ru-RU" sz="900" dirty="0" smtClean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</a:tr>
              <a:tr h="2514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dk1"/>
                          </a:solidFill>
                          <a:latin typeface="+mn-lt"/>
                          <a:cs typeface="+mn-cs"/>
                        </a:rPr>
                        <a:t>Как</a:t>
                      </a:r>
                      <a:r>
                        <a:rPr lang="ru-RU" sz="1200" b="1" baseline="0" dirty="0" smtClean="0">
                          <a:solidFill>
                            <a:schemeClr val="dk1"/>
                          </a:solidFill>
                          <a:latin typeface="+mn-lt"/>
                          <a:cs typeface="+mn-cs"/>
                        </a:rPr>
                        <a:t> обойти </a:t>
                      </a:r>
                      <a:r>
                        <a:rPr lang="ru-RU" sz="1200" b="1" baseline="0" dirty="0" err="1" smtClean="0">
                          <a:solidFill>
                            <a:schemeClr val="dk1"/>
                          </a:solidFill>
                          <a:latin typeface="+mn-lt"/>
                          <a:cs typeface="+mn-cs"/>
                        </a:rPr>
                        <a:t>блокировщиков</a:t>
                      </a:r>
                      <a:r>
                        <a:rPr lang="ru-RU" sz="1200" b="1" baseline="0" dirty="0" smtClean="0">
                          <a:solidFill>
                            <a:schemeClr val="dk1"/>
                          </a:solidFill>
                          <a:latin typeface="+mn-lt"/>
                          <a:cs typeface="+mn-cs"/>
                        </a:rPr>
                        <a:t> рекламы </a:t>
                      </a:r>
                      <a:endParaRPr lang="ru-RU" sz="12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 b="0" baseline="0" dirty="0" smtClean="0">
                          <a:hlinkClick r:id="rId3"/>
                        </a:rPr>
                        <a:t>http://www.adriver.ru/doc/articles/articles_855.html</a:t>
                      </a:r>
                      <a:endParaRPr lang="ru-RU" sz="900" b="0" baseline="0" dirty="0" smtClean="0"/>
                    </a:p>
                  </a:txBody>
                  <a:tcPr marL="68580" marR="68580" marT="34290" marB="34290"/>
                </a:tc>
              </a:tr>
              <a:tr h="2667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Отчеты по качеству трафика </a:t>
                      </a:r>
                      <a:endParaRPr lang="ru-RU" sz="12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900" b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Процент списанного в плохой</a:t>
                      </a:r>
                      <a:r>
                        <a:rPr lang="ru-RU" sz="900" b="0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трафик и по каким причинам</a:t>
                      </a:r>
                      <a:r>
                        <a:rPr lang="en-US" sz="900" b="0" dirty="0" smtClean="0">
                          <a:solidFill>
                            <a:srgbClr val="000000"/>
                          </a:solidFill>
                          <a:latin typeface="+mn-lt"/>
                          <a:hlinkClick r:id="rId4"/>
                        </a:rPr>
                        <a:t>http://www.adriver.ru/products/agency/reporting-extra/2/</a:t>
                      </a:r>
                      <a:endParaRPr lang="ru-RU" sz="900" b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8580" marR="68580" marT="34290" marB="34290"/>
                </a:tc>
              </a:tr>
              <a:tr h="266705">
                <a:tc>
                  <a:txBody>
                    <a:bodyPr/>
                    <a:lstStyle/>
                    <a:p>
                      <a:r>
                        <a:rPr lang="ru-RU" sz="1200" b="1" dirty="0" err="1" smtClean="0"/>
                        <a:t>Постклик</a:t>
                      </a:r>
                      <a:r>
                        <a:rPr lang="ru-RU" sz="1200" b="1" baseline="0" dirty="0" smtClean="0"/>
                        <a:t> и </a:t>
                      </a:r>
                      <a:r>
                        <a:rPr lang="ru-RU" sz="1200" b="1" baseline="0" dirty="0" err="1" smtClean="0"/>
                        <a:t>поствью</a:t>
                      </a:r>
                      <a:r>
                        <a:rPr lang="ru-RU" sz="1200" b="1" baseline="0" dirty="0" smtClean="0"/>
                        <a:t> отчеты для рекламодателей</a:t>
                      </a:r>
                      <a:endParaRPr lang="ru-RU" sz="12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solidFill>
                            <a:srgbClr val="000000"/>
                          </a:solidFill>
                          <a:latin typeface="+mn-lt"/>
                          <a:hlinkClick r:id="rId5"/>
                        </a:rPr>
                        <a:t>http://www.adriver.ru/products/agency/reporting-base/</a:t>
                      </a:r>
                      <a:endParaRPr lang="ru-RU" sz="900" b="0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8580" marR="68580" marT="34290" marB="34290"/>
                </a:tc>
              </a:tr>
              <a:tr h="2667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Видеоотчеты и </a:t>
                      </a:r>
                      <a:r>
                        <a:rPr lang="ru-RU" sz="1200" b="1" dirty="0" err="1" smtClean="0"/>
                        <a:t>видеометрики</a:t>
                      </a:r>
                      <a:endParaRPr lang="ru-RU" sz="12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solidFill>
                            <a:srgbClr val="000000"/>
                          </a:solidFill>
                          <a:latin typeface="+mn-lt"/>
                          <a:hlinkClick r:id="rId6"/>
                        </a:rPr>
                        <a:t>http://www.adriver.ru/products/agency/reporting-extra/3/</a:t>
                      </a:r>
                      <a:endParaRPr lang="ru-RU" sz="900" b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8580" marR="68580" marT="34290" marB="34290"/>
                </a:tc>
              </a:tr>
              <a:tr h="208028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Динамические креативы</a:t>
                      </a:r>
                      <a:endParaRPr lang="ru-RU" sz="12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900" b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- Для </a:t>
                      </a:r>
                      <a:r>
                        <a:rPr lang="ru-RU" sz="900" b="0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e-commerce</a:t>
                      </a:r>
                      <a:r>
                        <a:rPr lang="ru-RU" sz="900" b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(связь с CRM-магазина)</a:t>
                      </a:r>
                    </a:p>
                    <a:p>
                      <a:r>
                        <a:rPr lang="ru-RU" sz="900" b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- Обработке параметров в заданном </a:t>
                      </a:r>
                      <a:r>
                        <a:rPr lang="ru-RU" sz="900" b="0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xml</a:t>
                      </a:r>
                      <a:r>
                        <a:rPr lang="ru-RU" sz="900" b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 </a:t>
                      </a:r>
                    </a:p>
                    <a:p>
                      <a:r>
                        <a:rPr lang="ru-RU" sz="900" b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(пример с </a:t>
                      </a:r>
                      <a:r>
                        <a:rPr lang="ru-RU" sz="900" b="0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гео</a:t>
                      </a:r>
                      <a:r>
                        <a:rPr lang="ru-RU" sz="900" b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n-US" sz="900" b="0" dirty="0" smtClean="0">
                          <a:solidFill>
                            <a:srgbClr val="000000"/>
                          </a:solidFill>
                          <a:latin typeface="+mn-lt"/>
                          <a:hlinkClick r:id="rId7"/>
                        </a:rPr>
                        <a:t>http://www.adriver.ru/doc/ban/geo/</a:t>
                      </a:r>
                      <a:r>
                        <a:rPr lang="ru-RU" sz="900" b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)</a:t>
                      </a:r>
                      <a:endParaRPr lang="ru-RU" sz="900" b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8580" marR="68580" marT="34290" marB="34290"/>
                </a:tc>
              </a:tr>
              <a:tr h="266705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Внешние </a:t>
                      </a:r>
                      <a:r>
                        <a:rPr lang="ru-RU" sz="1200" b="1" dirty="0" err="1" smtClean="0"/>
                        <a:t>куки</a:t>
                      </a:r>
                      <a:r>
                        <a:rPr lang="ru-RU" sz="1200" b="1" dirty="0" smtClean="0"/>
                        <a:t> в мобильных размещениях</a:t>
                      </a:r>
                      <a:endParaRPr lang="ru-RU" sz="12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900" b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Сейчас</a:t>
                      </a:r>
                      <a:r>
                        <a:rPr lang="ru-RU" sz="900" b="0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85</a:t>
                      </a:r>
                      <a:r>
                        <a:rPr lang="en-US" sz="900" b="0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% </a:t>
                      </a:r>
                      <a:r>
                        <a:rPr lang="ru-RU" sz="900" b="0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имеют нашу стабильную куку</a:t>
                      </a:r>
                    </a:p>
                    <a:p>
                      <a:r>
                        <a:rPr lang="ru-RU" sz="900" b="0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Весной 2016 внедрим идентификацию уников по </a:t>
                      </a:r>
                      <a:r>
                        <a:rPr lang="en-US" sz="900" b="0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IP</a:t>
                      </a:r>
                      <a:r>
                        <a:rPr lang="ru-RU" sz="900" b="0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устройства</a:t>
                      </a:r>
                      <a:endParaRPr lang="ru-RU" sz="900" b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8580" marR="68580" marT="34290" marB="34290"/>
                </a:tc>
              </a:tr>
              <a:tr h="266705">
                <a:tc>
                  <a:txBody>
                    <a:bodyPr/>
                    <a:lstStyle/>
                    <a:p>
                      <a:r>
                        <a:rPr lang="ru-RU" sz="1200" b="1" dirty="0" err="1" smtClean="0"/>
                        <a:t>Скриншотилка</a:t>
                      </a:r>
                      <a:endParaRPr lang="ru-RU" sz="12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solidFill>
                            <a:srgbClr val="000000"/>
                          </a:solidFill>
                          <a:latin typeface="+mn-lt"/>
                          <a:hlinkClick r:id="rId8"/>
                        </a:rPr>
                        <a:t>http://www.adriver.ru/doc/ban/screenmaker</a:t>
                      </a:r>
                      <a:endParaRPr lang="ru-RU" sz="900" b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8580" marR="68580" marT="34290" marB="34290"/>
                </a:tc>
              </a:tr>
              <a:tr h="266705">
                <a:tc>
                  <a:txBody>
                    <a:bodyPr/>
                    <a:lstStyle/>
                    <a:p>
                      <a:r>
                        <a:rPr lang="ru-RU" sz="1200" b="1" dirty="0" err="1" smtClean="0"/>
                        <a:t>Дажборд</a:t>
                      </a:r>
                      <a:r>
                        <a:rPr lang="ru-RU" sz="1200" b="1" dirty="0" smtClean="0"/>
                        <a:t> издателей (охваты,</a:t>
                      </a:r>
                      <a:r>
                        <a:rPr lang="ru-RU" sz="1200" b="1" baseline="0" dirty="0" smtClean="0"/>
                        <a:t> аудитория, география)</a:t>
                      </a:r>
                      <a:endParaRPr lang="ru-RU" sz="12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900" b="0" smtClean="0">
                          <a:solidFill>
                            <a:srgbClr val="000000"/>
                          </a:solidFill>
                          <a:latin typeface="+mn-lt"/>
                        </a:rPr>
                        <a:t>По запросу</a:t>
                      </a:r>
                      <a:endParaRPr lang="ru-RU" sz="900" b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8580" marR="68580" marT="34290" marB="34290"/>
                </a:tc>
              </a:tr>
              <a:tr h="266705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API</a:t>
                      </a:r>
                      <a:endParaRPr lang="ru-RU" sz="12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solidFill>
                            <a:srgbClr val="000000"/>
                          </a:solidFill>
                          <a:latin typeface="+mn-lt"/>
                          <a:hlinkClick r:id="rId9"/>
                        </a:rPr>
                        <a:t>http://www.adriver.ru/doc/restapi/</a:t>
                      </a:r>
                      <a:endParaRPr lang="ru-RU" sz="900" b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2017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 smtClean="0">
                <a:latin typeface="Calibri" panose="020F0502020204030204" pitchFamily="34" charset="0"/>
              </a:rPr>
              <a:t>Отчеты и статистика</a:t>
            </a:r>
            <a:endParaRPr lang="ru-RU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341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52998" y="103210"/>
            <a:ext cx="8891002" cy="496491"/>
          </a:xfrm>
        </p:spPr>
        <p:txBody>
          <a:bodyPr lIns="68580" tIns="34290" rIns="68580" bIns="34290" anchor="ctr"/>
          <a:lstStyle/>
          <a:p>
            <a:r>
              <a:rPr lang="ru-RU" sz="2000" b="1" dirty="0" smtClean="0"/>
              <a:t>КАК анализировать продажи: отчеты </a:t>
            </a:r>
            <a:r>
              <a:rPr lang="ru-RU" sz="2000" b="1" dirty="0" err="1" smtClean="0"/>
              <a:t>открутки</a:t>
            </a:r>
            <a:r>
              <a:rPr lang="ru-RU" sz="2000" b="1" dirty="0" smtClean="0"/>
              <a:t> заказов </a:t>
            </a:r>
            <a:endParaRPr lang="en-US" sz="20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2664411"/>
              </p:ext>
            </p:extLst>
          </p:nvPr>
        </p:nvGraphicFramePr>
        <p:xfrm>
          <a:off x="238124" y="802652"/>
          <a:ext cx="8474076" cy="391231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3267076"/>
                <a:gridCol w="5207000"/>
              </a:tblGrid>
              <a:tr h="431527"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Для</a:t>
                      </a:r>
                      <a:r>
                        <a:rPr lang="ru-RU" sz="1500" baseline="0" dirty="0" smtClean="0"/>
                        <a:t> клиент-менеджера</a:t>
                      </a:r>
                      <a:endParaRPr lang="ru-RU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500" baseline="0" dirty="0" smtClean="0"/>
                        <a:t>Описание </a:t>
                      </a:r>
                      <a:endParaRPr lang="ru-RU" sz="1500" dirty="0"/>
                    </a:p>
                  </a:txBody>
                  <a:tcPr marL="68580" marR="68580" marT="34290" marB="34290"/>
                </a:tc>
              </a:tr>
              <a:tr h="82985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Отчет по инвентарю</a:t>
                      </a:r>
                      <a:endParaRPr lang="ru-RU" sz="1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aseline="0" dirty="0" smtClean="0"/>
                        <a:t>Стандартный регулярный отчет: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aseline="0" dirty="0" smtClean="0"/>
                        <a:t>Баннерные места, </a:t>
                      </a:r>
                      <a:r>
                        <a:rPr lang="ru-RU" sz="1100" baseline="0" dirty="0" err="1" smtClean="0"/>
                        <a:t>сайтзоны</a:t>
                      </a:r>
                      <a:r>
                        <a:rPr lang="ru-RU" sz="1100" baseline="0" dirty="0" smtClean="0"/>
                        <a:t>, самые популярные </a:t>
                      </a:r>
                      <a:r>
                        <a:rPr lang="ru-RU" sz="1100" baseline="0" dirty="0" err="1" smtClean="0"/>
                        <a:t>геозоны</a:t>
                      </a:r>
                      <a:r>
                        <a:rPr lang="ru-RU" sz="1100" baseline="0" dirty="0" smtClean="0"/>
                        <a:t>, метки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dirty="0" smtClean="0">
                          <a:hlinkClick r:id="rId2"/>
                        </a:rPr>
                        <a:t>http://</a:t>
                      </a:r>
                      <a:r>
                        <a:rPr lang="pl-PL" sz="1100" kern="1200" baseline="0" dirty="0" smtClean="0">
                          <a:hlinkClick r:id="rId2"/>
                        </a:rPr>
                        <a:t>www.adriver.ru</a:t>
                      </a:r>
                      <a:r>
                        <a:rPr lang="pl-PL" sz="1100" dirty="0" smtClean="0">
                          <a:hlinkClick r:id="rId2"/>
                        </a:rPr>
                        <a:t>/doc/edu-n/pub/statadrv/reports-pub/</a:t>
                      </a:r>
                      <a:endParaRPr lang="en-US" sz="1100" b="0" baseline="0" dirty="0" smtClean="0">
                        <a:solidFill>
                          <a:srgbClr val="000000"/>
                        </a:solidFill>
                        <a:latin typeface="+mn-lt"/>
                        <a:cs typeface="Lucida Sans Unicode"/>
                      </a:endParaRPr>
                    </a:p>
                  </a:txBody>
                  <a:tcPr marL="68580" marR="68580" marT="34290" marB="34290"/>
                </a:tc>
              </a:tr>
              <a:tr h="85729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Отчет</a:t>
                      </a:r>
                      <a:r>
                        <a:rPr lang="ru-RU" sz="1400" baseline="0" dirty="0" smtClean="0"/>
                        <a:t> по аудитории </a:t>
                      </a:r>
                    </a:p>
                    <a:p>
                      <a:r>
                        <a:rPr lang="ru-RU" sz="1400" baseline="0" dirty="0" smtClean="0"/>
                        <a:t>рекламной площадки </a:t>
                      </a:r>
                    </a:p>
                    <a:p>
                      <a:r>
                        <a:rPr lang="ru-RU" sz="1400" baseline="0" dirty="0" smtClean="0"/>
                        <a:t>(или сайту рекламодателя)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latin typeface="+mn-lt"/>
                        <a:cs typeface="Lucida Sans Unicode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100" baseline="0" dirty="0" smtClean="0"/>
                        <a:t>Математический </a:t>
                      </a:r>
                      <a:r>
                        <a:rPr lang="ru-RU" sz="1100" baseline="0" dirty="0" err="1" smtClean="0"/>
                        <a:t>соц-дем</a:t>
                      </a:r>
                      <a:r>
                        <a:rPr lang="ru-RU" sz="1100" baseline="0" dirty="0" smtClean="0"/>
                        <a:t> (п</a:t>
                      </a:r>
                      <a:r>
                        <a:rPr lang="ru-RU" sz="1100" dirty="0" smtClean="0"/>
                        <a:t>ол,</a:t>
                      </a:r>
                      <a:r>
                        <a:rPr lang="ru-RU" sz="1100" baseline="0" dirty="0" smtClean="0"/>
                        <a:t> возраст) и интересы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dirty="0" smtClean="0">
                          <a:hlinkClick r:id="rId3"/>
                        </a:rPr>
                        <a:t>http://www.adriver.ru/doc/edu-n/pub/statadrv/reports-pub/aud-rep</a:t>
                      </a:r>
                      <a:r>
                        <a:rPr lang="en-US" sz="1100" dirty="0" smtClean="0">
                          <a:hlinkClick r:id="rId3"/>
                        </a:rPr>
                        <a:t>t</a:t>
                      </a:r>
                      <a:endParaRPr lang="en-US" sz="11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dirty="0" smtClean="0"/>
                    </a:p>
                    <a:p>
                      <a:endParaRPr lang="ru-RU" sz="1100" b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8580" marR="68580" marT="34290" marB="34290"/>
                </a:tc>
              </a:tr>
              <a:tr h="829859"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Дажборд</a:t>
                      </a:r>
                      <a:r>
                        <a:rPr lang="ru-RU" sz="1400" dirty="0" smtClean="0"/>
                        <a:t> многомерных параметров площадок</a:t>
                      </a:r>
                      <a:r>
                        <a:rPr lang="ru-RU" sz="1400" baseline="0" dirty="0" smtClean="0"/>
                        <a:t> издателя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latin typeface="+mn-lt"/>
                        <a:cs typeface="Lucida Sans Unicode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Многомерные</a:t>
                      </a:r>
                      <a:r>
                        <a:rPr lang="ru-RU" sz="1100" baseline="0" dirty="0" smtClean="0"/>
                        <a:t> пересечения статистик инвентаря: </a:t>
                      </a:r>
                    </a:p>
                    <a:p>
                      <a:r>
                        <a:rPr lang="ru-RU" sz="1100" baseline="0" dirty="0" smtClean="0"/>
                        <a:t>Баннерные места, </a:t>
                      </a:r>
                    </a:p>
                    <a:p>
                      <a:r>
                        <a:rPr lang="ru-RU" sz="1100" baseline="0" dirty="0" smtClean="0"/>
                        <a:t>Расширенный список </a:t>
                      </a:r>
                      <a:r>
                        <a:rPr lang="ru-RU" sz="1100" baseline="0" dirty="0" err="1" smtClean="0"/>
                        <a:t>геозон</a:t>
                      </a:r>
                      <a:r>
                        <a:rPr lang="ru-RU" sz="1100" baseline="0" dirty="0" smtClean="0"/>
                        <a:t>, </a:t>
                      </a:r>
                    </a:p>
                    <a:p>
                      <a:r>
                        <a:rPr lang="ru-RU" sz="1100" baseline="0" dirty="0" smtClean="0"/>
                        <a:t>Аудитория, </a:t>
                      </a:r>
                    </a:p>
                    <a:p>
                      <a:r>
                        <a:rPr lang="ru-RU" sz="1100" baseline="0" dirty="0" smtClean="0"/>
                        <a:t>Пулы, </a:t>
                      </a:r>
                    </a:p>
                    <a:p>
                      <a:r>
                        <a:rPr lang="ru-RU" sz="1100" baseline="0" dirty="0" smtClean="0"/>
                        <a:t>Уникальные пользователи </a:t>
                      </a:r>
                      <a:endParaRPr lang="ru-RU" sz="1100" b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8580" marR="68580" marT="34290" marB="34290"/>
                </a:tc>
              </a:tr>
              <a:tr h="71921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Идентификаторы</a:t>
                      </a:r>
                      <a:r>
                        <a:rPr lang="ru-RU" sz="1400" baseline="0" dirty="0" smtClean="0"/>
                        <a:t> внешних систем (для финансовых документов </a:t>
                      </a:r>
                    </a:p>
                    <a:p>
                      <a:r>
                        <a:rPr lang="ru-RU" sz="1400" baseline="0" dirty="0" smtClean="0"/>
                        <a:t>или отчетов)</a:t>
                      </a:r>
                      <a:endParaRPr lang="ru-RU" sz="1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ID </a:t>
                      </a:r>
                      <a:r>
                        <a:rPr lang="ru-RU" sz="1100" dirty="0" smtClean="0"/>
                        <a:t>сторонних систем </a:t>
                      </a:r>
                      <a:r>
                        <a:rPr lang="en-US" sz="1100" dirty="0" smtClean="0">
                          <a:hlinkClick r:id="rId4"/>
                        </a:rPr>
                        <a:t>http://www.adriver.ru/doc/edu-n/pub/admanag/adm/</a:t>
                      </a:r>
                      <a:endParaRPr lang="ru-RU" sz="1100" dirty="0" smtClean="0"/>
                    </a:p>
                    <a:p>
                      <a:r>
                        <a:rPr lang="ru-RU" sz="1100" dirty="0" smtClean="0"/>
                        <a:t>Доступно в отчетах по инвентарю</a:t>
                      </a:r>
                      <a:endParaRPr lang="ru-RU" sz="1100" b="0" dirty="0" smtClean="0">
                        <a:solidFill>
                          <a:srgbClr val="000000"/>
                        </a:solidFill>
                        <a:latin typeface="+mn-lt"/>
                        <a:cs typeface="Lucida Sans Unicode"/>
                      </a:endParaRPr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1175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6206274" y="1311029"/>
            <a:ext cx="1200970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  <a:buClr>
                <a:schemeClr val="tx2"/>
              </a:buClr>
            </a:pPr>
            <a:r>
              <a:rPr lang="ru-RU" sz="1400" dirty="0" smtClean="0">
                <a:solidFill>
                  <a:schemeClr val="tx2"/>
                </a:solidFill>
                <a:latin typeface="Calibri" panose="020F0502020204030204" pitchFamily="34" charset="0"/>
              </a:rPr>
              <a:t>Параметры</a:t>
            </a: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ru-RU" sz="1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Охваты</a:t>
            </a: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ru-RU" sz="1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% определения</a:t>
            </a:r>
          </a:p>
        </p:txBody>
      </p:sp>
      <p:pic>
        <p:nvPicPr>
          <p:cNvPr id="18" name="Изображение 17"/>
          <p:cNvPicPr>
            <a:picLocks noChangeAspect="1"/>
          </p:cNvPicPr>
          <p:nvPr/>
        </p:nvPicPr>
        <p:blipFill rotWithShape="1">
          <a:blip r:embed="rId3"/>
          <a:srcRect b="29208"/>
          <a:stretch/>
        </p:blipFill>
        <p:spPr>
          <a:xfrm>
            <a:off x="4751161" y="2438070"/>
            <a:ext cx="3896181" cy="270016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318703" y="33451"/>
            <a:ext cx="6160155" cy="50432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200" dirty="0" smtClean="0">
                <a:solidFill>
                  <a:schemeClr val="tx2"/>
                </a:solidFill>
                <a:latin typeface="Calibri" panose="020F0502020204030204" pitchFamily="34" charset="0"/>
              </a:rPr>
              <a:t>Примеры отчетов по аккаунту</a:t>
            </a:r>
            <a:endParaRPr lang="ru-RU" sz="32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4685592" y="751992"/>
            <a:ext cx="2922587" cy="53339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000" b="0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Отчет по аудитории</a:t>
            </a:r>
            <a:endParaRPr lang="ru-RU" sz="2000" b="0" dirty="0">
              <a:solidFill>
                <a:schemeClr val="accent6"/>
              </a:solidFill>
              <a:latin typeface="Calibri" panose="020F0502020204030204" pitchFamily="34" charset="0"/>
            </a:endParaRPr>
          </a:p>
        </p:txBody>
      </p:sp>
      <p:sp>
        <p:nvSpPr>
          <p:cNvPr id="6" name="Текст 2"/>
          <p:cNvSpPr>
            <a:spLocks noGrp="1"/>
          </p:cNvSpPr>
          <p:nvPr>
            <p:ph type="body" sz="quarter" idx="11"/>
          </p:nvPr>
        </p:nvSpPr>
        <p:spPr>
          <a:xfrm>
            <a:off x="318703" y="677814"/>
            <a:ext cx="3257178" cy="6858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000" b="0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Отчет по инвентарю</a:t>
            </a:r>
            <a:endParaRPr lang="ru-RU" sz="2000" b="0" dirty="0">
              <a:solidFill>
                <a:schemeClr val="accent6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17017" y="1315411"/>
            <a:ext cx="1526380" cy="10002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  <a:buClr>
                <a:schemeClr val="tx2"/>
              </a:buClr>
            </a:pPr>
            <a:r>
              <a:rPr lang="ru-RU" sz="1400" dirty="0" smtClean="0">
                <a:solidFill>
                  <a:schemeClr val="tx2"/>
                </a:solidFill>
                <a:latin typeface="Calibri" panose="020F0502020204030204" pitchFamily="34" charset="0"/>
              </a:rPr>
              <a:t>Детализация</a:t>
            </a:r>
            <a:endParaRPr lang="ru-RU" sz="14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ru-RU" sz="1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Все сайты</a:t>
            </a: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ru-RU" sz="1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Все баннерные места</a:t>
            </a: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ru-RU" sz="1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Все разделы</a:t>
            </a: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ru-RU" sz="1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Все геозоны</a:t>
            </a:r>
            <a:endParaRPr lang="ru-RU" sz="10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64631" y="1319289"/>
            <a:ext cx="1059201" cy="8463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  <a:buClr>
                <a:schemeClr val="tx2"/>
              </a:buClr>
            </a:pPr>
            <a:r>
              <a:rPr lang="ru-RU" sz="1400" dirty="0" smtClean="0">
                <a:solidFill>
                  <a:schemeClr val="tx2"/>
                </a:solidFill>
                <a:latin typeface="Calibri" panose="020F0502020204030204" pitchFamily="34" charset="0"/>
              </a:rPr>
              <a:t>Параметры</a:t>
            </a: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ru-RU" sz="1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Показы</a:t>
            </a: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ru-RU" sz="1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Клики</a:t>
            </a: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1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CTR</a:t>
            </a:r>
            <a:endParaRPr lang="ru-RU" sz="10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2370" y="1309081"/>
            <a:ext cx="1199367" cy="8463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400" dirty="0" smtClean="0">
                <a:solidFill>
                  <a:schemeClr val="tx2"/>
                </a:solidFill>
                <a:latin typeface="Calibri" panose="020F0502020204030204" pitchFamily="34" charset="0"/>
              </a:rPr>
              <a:t>Разрезы</a:t>
            </a: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ru-RU" sz="1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Доступно</a:t>
            </a: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ru-RU" sz="1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Откручено</a:t>
            </a: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ru-RU" sz="1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Распределение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565291" y="1311029"/>
            <a:ext cx="1174809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  <a:buClr>
                <a:schemeClr val="tx2"/>
              </a:buClr>
            </a:pPr>
            <a:r>
              <a:rPr lang="ru-RU" sz="1400" dirty="0" smtClean="0">
                <a:solidFill>
                  <a:schemeClr val="tx2"/>
                </a:solidFill>
                <a:latin typeface="Calibri" panose="020F0502020204030204" pitchFamily="34" charset="0"/>
              </a:rPr>
              <a:t>Детализация</a:t>
            </a: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ru-RU" sz="1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Все сайты</a:t>
            </a: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ru-RU" sz="1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Пул сайтов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85592" y="1313009"/>
            <a:ext cx="1189749" cy="8463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400" b="1"/>
            </a:lvl1pPr>
          </a:lstStyle>
          <a:p>
            <a:pPr>
              <a:spcAft>
                <a:spcPts val="600"/>
              </a:spcAft>
              <a:buClr>
                <a:schemeClr val="tx2"/>
              </a:buClr>
            </a:pPr>
            <a:r>
              <a:rPr lang="ru-RU" b="0" dirty="0" smtClean="0">
                <a:solidFill>
                  <a:schemeClr val="tx2"/>
                </a:solidFill>
                <a:latin typeface="Calibri" panose="020F0502020204030204" pitchFamily="34" charset="0"/>
              </a:rPr>
              <a:t>Пересечения</a:t>
            </a:r>
            <a:endParaRPr lang="ru-RU" b="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ru-RU" sz="1000" b="0" dirty="0">
                <a:solidFill>
                  <a:srgbClr val="000000"/>
                </a:solidFill>
                <a:latin typeface="Calibri" panose="020F0502020204030204" pitchFamily="34" charset="0"/>
              </a:rPr>
              <a:t>Пол</a:t>
            </a: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ru-RU" sz="1000" b="0" dirty="0">
                <a:solidFill>
                  <a:srgbClr val="000000"/>
                </a:solidFill>
                <a:latin typeface="Calibri" panose="020F0502020204030204" pitchFamily="34" charset="0"/>
              </a:rPr>
              <a:t>Возраст </a:t>
            </a: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ru-RU" sz="1000" b="0" dirty="0">
                <a:solidFill>
                  <a:srgbClr val="000000"/>
                </a:solidFill>
                <a:latin typeface="Calibri" panose="020F0502020204030204" pitchFamily="34" charset="0"/>
              </a:rPr>
              <a:t>Интересы</a:t>
            </a:r>
          </a:p>
        </p:txBody>
      </p:sp>
      <p:pic>
        <p:nvPicPr>
          <p:cNvPr id="11" name="Изображение 10"/>
          <p:cNvPicPr>
            <a:picLocks noChangeAspect="1"/>
          </p:cNvPicPr>
          <p:nvPr/>
        </p:nvPicPr>
        <p:blipFill rotWithShape="1">
          <a:blip r:embed="rId4"/>
          <a:srcRect b="16475"/>
          <a:stretch/>
        </p:blipFill>
        <p:spPr>
          <a:xfrm>
            <a:off x="431800" y="2436664"/>
            <a:ext cx="3608777" cy="270683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6" name="Прямоугольник 15"/>
          <p:cNvSpPr/>
          <p:nvPr/>
        </p:nvSpPr>
        <p:spPr>
          <a:xfrm>
            <a:off x="431800" y="4842643"/>
            <a:ext cx="3608777" cy="31047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22611" y="4874768"/>
            <a:ext cx="33828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http</a:t>
            </a:r>
            <a:r>
              <a:rPr lang="pl-PL" sz="1000" dirty="0">
                <a:solidFill>
                  <a:schemeClr val="bg1"/>
                </a:solidFill>
                <a:latin typeface="Calibri" panose="020F0502020204030204" pitchFamily="34" charset="0"/>
              </a:rPr>
              <a:t>://www.adriver.ru/doc/edu-n/pub/statadrv/reports-pub</a:t>
            </a:r>
            <a:r>
              <a:rPr lang="pl-PL" sz="1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/</a:t>
            </a:r>
            <a:endParaRPr lang="ru-RU" sz="10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751161" y="4842643"/>
            <a:ext cx="3896181" cy="31047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4721977" y="4881254"/>
            <a:ext cx="40157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http</a:t>
            </a:r>
            <a:r>
              <a:rPr lang="pl-PL" sz="1000" dirty="0">
                <a:solidFill>
                  <a:schemeClr val="bg1"/>
                </a:solidFill>
                <a:latin typeface="Calibri" panose="020F0502020204030204" pitchFamily="34" charset="0"/>
              </a:rPr>
              <a:t>://</a:t>
            </a:r>
            <a:r>
              <a:rPr lang="pl-PL" sz="1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www.adriver.ru/doc/edu-n/pub/statadrv/reports-pub/aud-report</a:t>
            </a:r>
            <a:r>
              <a:rPr lang="pl-PL" sz="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/</a:t>
            </a:r>
            <a:endParaRPr lang="ru-RU" sz="8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256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318703" y="33451"/>
            <a:ext cx="6160155" cy="50432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200" dirty="0" smtClean="0">
                <a:solidFill>
                  <a:schemeClr val="tx2"/>
                </a:solidFill>
                <a:latin typeface="Calibri" panose="020F0502020204030204" pitchFamily="34" charset="0"/>
              </a:rPr>
              <a:t>Пример </a:t>
            </a:r>
            <a:r>
              <a:rPr lang="ru-RU" sz="3200" dirty="0" err="1" smtClean="0">
                <a:solidFill>
                  <a:schemeClr val="tx2"/>
                </a:solidFill>
                <a:latin typeface="Calibri" panose="020F0502020204030204" pitchFamily="34" charset="0"/>
              </a:rPr>
              <a:t>дашборда</a:t>
            </a:r>
            <a:r>
              <a:rPr lang="ru-RU" sz="32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ru-RU" sz="3200" dirty="0" smtClean="0">
                <a:solidFill>
                  <a:schemeClr val="tx2"/>
                </a:solidFill>
                <a:latin typeface="Calibri" panose="020F0502020204030204" pitchFamily="34" charset="0"/>
              </a:rPr>
              <a:t>- выборка</a:t>
            </a:r>
            <a:endParaRPr lang="ru-RU" sz="32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pic>
        <p:nvPicPr>
          <p:cNvPr id="17" name="Изображение 16" descr="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0"/>
            <a:ext cx="9144000" cy="4535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097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318703" y="33451"/>
            <a:ext cx="6160155" cy="50432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200" dirty="0" smtClean="0">
                <a:solidFill>
                  <a:schemeClr val="tx2"/>
                </a:solidFill>
                <a:latin typeface="Calibri" panose="020F0502020204030204" pitchFamily="34" charset="0"/>
              </a:rPr>
              <a:t>Пример </a:t>
            </a:r>
            <a:r>
              <a:rPr lang="ru-RU" sz="3200" dirty="0" err="1" smtClean="0">
                <a:solidFill>
                  <a:schemeClr val="tx2"/>
                </a:solidFill>
                <a:latin typeface="Calibri" panose="020F0502020204030204" pitchFamily="34" charset="0"/>
              </a:rPr>
              <a:t>дашборда</a:t>
            </a:r>
            <a:r>
              <a:rPr lang="ru-RU" sz="32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ru-RU" sz="3200" dirty="0" smtClean="0">
                <a:solidFill>
                  <a:schemeClr val="tx2"/>
                </a:solidFill>
                <a:latin typeface="Calibri" panose="020F0502020204030204" pitchFamily="34" charset="0"/>
              </a:rPr>
              <a:t>- выборка</a:t>
            </a:r>
            <a:endParaRPr lang="ru-RU" sz="32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Изображение 2" descr="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6900"/>
            <a:ext cx="9144000" cy="4523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289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52998" y="103210"/>
            <a:ext cx="8891002" cy="496491"/>
          </a:xfrm>
        </p:spPr>
        <p:txBody>
          <a:bodyPr lIns="68580" tIns="34290" rIns="68580" bIns="34290" anchor="ctr"/>
          <a:lstStyle/>
          <a:p>
            <a:r>
              <a:rPr lang="ru-RU" sz="2000" b="1" dirty="0" smtClean="0"/>
              <a:t>КАК отчитываться перед клиентами</a:t>
            </a:r>
            <a:endParaRPr lang="en-US" sz="20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8556681"/>
              </p:ext>
            </p:extLst>
          </p:nvPr>
        </p:nvGraphicFramePr>
        <p:xfrm>
          <a:off x="479424" y="1170952"/>
          <a:ext cx="8080376" cy="2904693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3241676"/>
                <a:gridCol w="4838700"/>
              </a:tblGrid>
              <a:tr h="385613"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Возможность </a:t>
                      </a:r>
                      <a:endParaRPr lang="ru-RU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500" baseline="0" dirty="0" smtClean="0"/>
                        <a:t>Описание </a:t>
                      </a:r>
                      <a:endParaRPr lang="ru-RU" sz="1500" dirty="0"/>
                    </a:p>
                  </a:txBody>
                  <a:tcPr marL="68580" marR="68580" marT="34290" marB="34290"/>
                </a:tc>
              </a:tr>
              <a:tr h="7294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Делегирование</a:t>
                      </a:r>
                      <a:r>
                        <a:rPr lang="ru-RU" sz="1400" baseline="0" dirty="0" smtClean="0"/>
                        <a:t> статистики</a:t>
                      </a:r>
                      <a:endParaRPr lang="ru-RU" sz="1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aseline="0" dirty="0" smtClean="0">
                          <a:hlinkClick r:id="rId2"/>
                        </a:rPr>
                        <a:t>http://www.adriver.ru/doc/edu-n/pub/statadrv/ststat/statrksc/</a:t>
                      </a:r>
                      <a:endParaRPr lang="ru-RU" sz="11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aseline="0" dirty="0" smtClean="0">
                          <a:hlinkClick r:id="rId3"/>
                        </a:rPr>
                        <a:t>http://www.adriver.ru/doc/edu-n/pub/gstacsdle/gstacsdle.html</a:t>
                      </a:r>
                      <a:endParaRPr lang="ru-RU" sz="11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baseline="0" dirty="0" smtClean="0">
                        <a:solidFill>
                          <a:srgbClr val="000000"/>
                        </a:solidFill>
                        <a:latin typeface="+mn-lt"/>
                        <a:cs typeface="Lucida Sans Unicode"/>
                      </a:endParaRPr>
                    </a:p>
                  </a:txBody>
                  <a:tcPr marL="68580" marR="68580" marT="34290" marB="34290"/>
                </a:tc>
              </a:tr>
              <a:tr h="74156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Отчет по рекламной</a:t>
                      </a:r>
                      <a:r>
                        <a:rPr lang="ru-RU" sz="1400" baseline="0" dirty="0" smtClean="0"/>
                        <a:t> кампании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latin typeface="+mn-lt"/>
                        <a:cs typeface="Lucida Sans Unicode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hlinkClick r:id="rId4"/>
                        </a:rPr>
                        <a:t>http://www.adriver.ru/doc/edu-n/pub/statadrv/reports-pub/c-report-order/c-report-order_1053.html</a:t>
                      </a:r>
                      <a:endParaRPr lang="en-US" sz="1100" dirty="0" smtClean="0"/>
                    </a:p>
                    <a:p>
                      <a:endParaRPr lang="ru-RU" sz="1100" b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8580" marR="68580" marT="34290" marB="34290"/>
                </a:tc>
              </a:tr>
              <a:tr h="524040"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Эксель</a:t>
                      </a:r>
                      <a:r>
                        <a:rPr lang="ru-RU" sz="1400" dirty="0" smtClean="0"/>
                        <a:t>-модуль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en-US" sz="1400" baseline="0" dirty="0" err="1" smtClean="0"/>
                        <a:t>AdRiver</a:t>
                      </a:r>
                      <a:r>
                        <a:rPr lang="en-US" sz="1400" baseline="0" dirty="0" smtClean="0"/>
                        <a:t>-</a:t>
                      </a:r>
                      <a:r>
                        <a:rPr lang="ru-RU" sz="1400" baseline="0" dirty="0" smtClean="0"/>
                        <a:t>Числа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latin typeface="+mn-lt"/>
                        <a:cs typeface="Lucida Sans Unicode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hlinkClick r:id="rId5"/>
                        </a:rPr>
                        <a:t>http://www.adriver.ru/doc/edu/agency/numbers.html</a:t>
                      </a:r>
                      <a:endParaRPr lang="ru-RU" sz="1100" dirty="0" smtClean="0"/>
                    </a:p>
                    <a:p>
                      <a:endParaRPr lang="ru-RU" sz="1100" b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8580" marR="68580" marT="34290" marB="34290"/>
                </a:tc>
              </a:tr>
              <a:tr h="5240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API</a:t>
                      </a:r>
                      <a:r>
                        <a:rPr lang="ru-RU" sz="1400" dirty="0" smtClean="0"/>
                        <a:t> (</a:t>
                      </a:r>
                      <a:r>
                        <a:rPr lang="ru-RU" sz="1400" baseline="0" dirty="0" smtClean="0"/>
                        <a:t>для тех кто хочет </a:t>
                      </a:r>
                      <a:r>
                        <a:rPr lang="ru-RU" sz="1400" baseline="0" dirty="0" err="1" smtClean="0"/>
                        <a:t>программно</a:t>
                      </a:r>
                      <a:r>
                        <a:rPr lang="ru-RU" sz="1400" baseline="0" dirty="0" smtClean="0"/>
                        <a:t> забирать данные)</a:t>
                      </a:r>
                      <a:endParaRPr lang="ru-RU" sz="1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hlinkClick r:id="rId6"/>
                        </a:rPr>
                        <a:t>http://www.adriver.ru/doc/restapi/</a:t>
                      </a:r>
                      <a:endParaRPr lang="ru-RU" sz="1100" dirty="0" smtClean="0"/>
                    </a:p>
                    <a:p>
                      <a:endParaRPr lang="ru-RU" sz="1100" b="0" dirty="0" smtClean="0">
                        <a:solidFill>
                          <a:srgbClr val="000000"/>
                        </a:solidFill>
                        <a:latin typeface="+mn-lt"/>
                        <a:cs typeface="Lucida Sans Unicode"/>
                      </a:endParaRPr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7857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4641778"/>
            <a:ext cx="5184775" cy="24622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465387" y="2610668"/>
            <a:ext cx="2284413" cy="1169551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indent="-360000">
              <a:buFont typeface="Arial"/>
              <a:buChar char="•"/>
            </a:pPr>
            <a:endParaRPr lang="ru-RU" sz="1400" dirty="0" smtClean="0">
              <a:latin typeface="Calibri" panose="020F0502020204030204" pitchFamily="34" charset="0"/>
            </a:endParaRPr>
          </a:p>
          <a:p>
            <a:pPr indent="-36000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Calibri" panose="020F0502020204030204" pitchFamily="34" charset="0"/>
              </a:rPr>
              <a:t>по </a:t>
            </a:r>
            <a:r>
              <a:rPr lang="ru-RU" sz="1400" dirty="0">
                <a:latin typeface="Calibri" panose="020F0502020204030204" pitchFamily="34" charset="0"/>
              </a:rPr>
              <a:t>кампаниям</a:t>
            </a:r>
          </a:p>
          <a:p>
            <a:pPr indent="-36000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latin typeface="Calibri" panose="020F0502020204030204" pitchFamily="34" charset="0"/>
              </a:rPr>
              <a:t>по сценариям</a:t>
            </a:r>
          </a:p>
          <a:p>
            <a:pPr indent="-36000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latin typeface="Calibri" panose="020F0502020204030204" pitchFamily="34" charset="0"/>
              </a:rPr>
              <a:t>по баннерам</a:t>
            </a:r>
          </a:p>
          <a:p>
            <a:pPr indent="-36000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latin typeface="Calibri" panose="020F0502020204030204" pitchFamily="34" charset="0"/>
              </a:rPr>
              <a:t>по зонам сайта</a:t>
            </a:r>
            <a:endParaRPr lang="ru-RU" sz="1400" dirty="0" smtClean="0">
              <a:latin typeface="Calibri" panose="020F050202020403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9737" y="4641778"/>
            <a:ext cx="500422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schemeClr val="bg1"/>
                </a:solidFill>
                <a:latin typeface="Calibri Light" panose="020F0302020204030204" pitchFamily="34" charset="0"/>
              </a:rPr>
              <a:t>*Скачать </a:t>
            </a:r>
            <a:r>
              <a:rPr lang="ru-RU" sz="10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приложение: </a:t>
            </a:r>
            <a:r>
              <a:rPr lang="pl-PL" sz="10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ttp</a:t>
            </a:r>
            <a:r>
              <a:rPr lang="pl-PL" sz="1000" dirty="0">
                <a:solidFill>
                  <a:schemeClr val="bg1"/>
                </a:solidFill>
                <a:latin typeface="Calibri Light" panose="020F0302020204030204" pitchFamily="34" charset="0"/>
              </a:rPr>
              <a:t>://www.adriver.ru/doc/edu/agency/numbers.html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41738" y="2523595"/>
            <a:ext cx="2171341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 err="1" smtClean="0">
                <a:solidFill>
                  <a:schemeClr val="tx2"/>
                </a:solidFill>
                <a:latin typeface="Calibri" panose="020F0502020204030204" pitchFamily="34" charset="0"/>
              </a:rPr>
              <a:t>AdRiver</a:t>
            </a:r>
            <a:r>
              <a:rPr lang="ru-RU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Числа</a:t>
            </a:r>
            <a:r>
              <a:rPr lang="en-US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–</a:t>
            </a:r>
            <a:r>
              <a:rPr lang="ru-RU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</a:p>
          <a:p>
            <a:pPr lvl="0"/>
            <a:r>
              <a:rPr lang="ru-RU" sz="1400" dirty="0" err="1" smtClean="0">
                <a:latin typeface="Calibri" panose="020F0502020204030204" pitchFamily="34" charset="0"/>
              </a:rPr>
              <a:t>эксль</a:t>
            </a:r>
            <a:r>
              <a:rPr lang="ru-RU" sz="1400" dirty="0" smtClean="0">
                <a:latin typeface="Calibri" panose="020F0502020204030204" pitchFamily="34" charset="0"/>
              </a:rPr>
              <a:t>- приложение</a:t>
            </a:r>
            <a:r>
              <a:rPr lang="ru-RU" sz="1400" dirty="0">
                <a:latin typeface="Calibri" panose="020F0502020204030204" pitchFamily="34" charset="0"/>
              </a:rPr>
              <a:t>, которое </a:t>
            </a:r>
            <a:r>
              <a:rPr lang="ru-RU" sz="1400" dirty="0" smtClean="0">
                <a:latin typeface="Calibri" panose="020F0502020204030204" pitchFamily="34" charset="0"/>
              </a:rPr>
              <a:t>позволяет отслеживать </a:t>
            </a:r>
            <a:r>
              <a:rPr lang="ru-RU" sz="1400" dirty="0">
                <a:latin typeface="Calibri" panose="020F0502020204030204" pitchFamily="34" charset="0"/>
              </a:rPr>
              <a:t>статистику </a:t>
            </a:r>
            <a:r>
              <a:rPr lang="en-US" sz="1400" dirty="0" smtClean="0">
                <a:latin typeface="Calibri" panose="020F0502020204030204" pitchFamily="34" charset="0"/>
              </a:rPr>
              <a:t/>
            </a:r>
            <a:br>
              <a:rPr lang="en-US" sz="1400" dirty="0" smtClean="0">
                <a:latin typeface="Calibri" panose="020F0502020204030204" pitchFamily="34" charset="0"/>
              </a:rPr>
            </a:br>
            <a:r>
              <a:rPr lang="ru-RU" sz="1400" dirty="0" smtClean="0">
                <a:latin typeface="Calibri" panose="020F0502020204030204" pitchFamily="34" charset="0"/>
              </a:rPr>
              <a:t>не </a:t>
            </a:r>
            <a:r>
              <a:rPr lang="ru-RU" sz="1400" dirty="0">
                <a:latin typeface="Calibri" panose="020F0502020204030204" pitchFamily="34" charset="0"/>
              </a:rPr>
              <a:t>заходя в интерфейс</a:t>
            </a:r>
            <a:endParaRPr lang="ru-RU" sz="1100" dirty="0" smtClean="0">
              <a:latin typeface="Calibri" panose="020F050202020403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41738" y="1089898"/>
            <a:ext cx="4085296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Делегирование </a:t>
            </a:r>
            <a:r>
              <a:rPr lang="ru-RU" sz="1400" dirty="0">
                <a:latin typeface="Calibri" panose="020F0502020204030204" pitchFamily="34" charset="0"/>
              </a:rPr>
              <a:t>рекламной кампании </a:t>
            </a:r>
            <a:r>
              <a:rPr lang="ru-RU" sz="1400" dirty="0" smtClean="0">
                <a:latin typeface="Calibri" panose="020F0502020204030204" pitchFamily="34" charset="0"/>
              </a:rPr>
              <a:t>рекламодателю </a:t>
            </a:r>
            <a:r>
              <a:rPr lang="ru-RU" sz="1400" dirty="0">
                <a:latin typeface="Calibri" panose="020F0502020204030204" pitchFamily="34" charset="0"/>
              </a:rPr>
              <a:t>через </a:t>
            </a:r>
            <a:r>
              <a:rPr lang="ru-RU" sz="1400" dirty="0" smtClean="0">
                <a:latin typeface="Calibri" panose="020F0502020204030204" pitchFamily="34" charset="0"/>
              </a:rPr>
              <a:t>интерфейс </a:t>
            </a:r>
            <a:r>
              <a:rPr lang="ru-RU" sz="1400" dirty="0">
                <a:latin typeface="Calibri" panose="020F0502020204030204" pitchFamily="34" charset="0"/>
              </a:rPr>
              <a:t>– </a:t>
            </a:r>
            <a:endParaRPr lang="ru-RU" sz="1400" dirty="0" smtClean="0">
              <a:latin typeface="Calibri" panose="020F0502020204030204" pitchFamily="34" charset="0"/>
            </a:endParaRPr>
          </a:p>
          <a:p>
            <a:pPr lvl="0"/>
            <a:r>
              <a:rPr lang="ru-RU" sz="1400" dirty="0" smtClean="0">
                <a:latin typeface="Calibri" panose="020F0502020204030204" pitchFamily="34" charset="0"/>
              </a:rPr>
              <a:t>самый </a:t>
            </a:r>
            <a:r>
              <a:rPr lang="ru-RU" sz="1400" dirty="0">
                <a:latin typeface="Calibri" panose="020F0502020204030204" pitchFamily="34" charset="0"/>
              </a:rPr>
              <a:t>быстрый </a:t>
            </a:r>
            <a:r>
              <a:rPr lang="ru-RU" sz="1400" dirty="0" smtClean="0">
                <a:latin typeface="Calibri" panose="020F0502020204030204" pitchFamily="34" charset="0"/>
              </a:rPr>
              <a:t>способ </a:t>
            </a:r>
            <a:endParaRPr lang="ru-RU" sz="1400" dirty="0">
              <a:latin typeface="Calibri" panose="020F0502020204030204" pitchFamily="34" charset="0"/>
            </a:endParaRPr>
          </a:p>
          <a:p>
            <a:pPr lvl="0"/>
            <a:endParaRPr lang="ru-RU" sz="11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12" name="Изображение 8"/>
          <p:cNvPicPr>
            <a:picLocks noChangeAspect="1"/>
          </p:cNvPicPr>
          <p:nvPr/>
        </p:nvPicPr>
        <p:blipFill rotWithShape="1">
          <a:blip r:embed="rId3"/>
          <a:srcRect t="2155" r="47492"/>
          <a:stretch/>
        </p:blipFill>
        <p:spPr>
          <a:xfrm>
            <a:off x="4950097" y="1505243"/>
            <a:ext cx="4193903" cy="3638258"/>
          </a:xfrm>
          <a:prstGeom prst="rect">
            <a:avLst/>
          </a:prstGeom>
          <a:ln w="6350">
            <a:solidFill>
              <a:schemeClr val="bg1">
                <a:lumMod val="65000"/>
              </a:schemeClr>
            </a:solidFill>
          </a:ln>
        </p:spPr>
      </p:pic>
      <p:cxnSp>
        <p:nvCxnSpPr>
          <p:cNvPr id="17" name="Прямая соединительная линия 16"/>
          <p:cNvCxnSpPr/>
          <p:nvPr/>
        </p:nvCxnSpPr>
        <p:spPr>
          <a:xfrm>
            <a:off x="5129020" y="-1457385"/>
            <a:ext cx="0" cy="689785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52998" y="103210"/>
            <a:ext cx="8891002" cy="496491"/>
          </a:xfrm>
        </p:spPr>
        <p:txBody>
          <a:bodyPr lIns="68580" tIns="34290" rIns="68580" bIns="34290" anchor="ctr"/>
          <a:lstStyle/>
          <a:p>
            <a:r>
              <a:rPr lang="ru-RU" sz="2000" b="1" dirty="0" smtClean="0"/>
              <a:t>КАК отчитываться перед клиентами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872035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/>
          <p:cNvPicPr>
            <a:picLocks noChangeAspect="1"/>
          </p:cNvPicPr>
          <p:nvPr/>
        </p:nvPicPr>
        <p:blipFill rotWithShape="1">
          <a:blip r:embed="rId3"/>
          <a:srcRect r="43695" b="16324"/>
          <a:stretch/>
        </p:blipFill>
        <p:spPr>
          <a:xfrm>
            <a:off x="5184775" y="2572930"/>
            <a:ext cx="3989370" cy="2581874"/>
          </a:xfrm>
          <a:prstGeom prst="rect">
            <a:avLst/>
          </a:prstGeom>
          <a:ln w="6350">
            <a:solidFill>
              <a:schemeClr val="bg1">
                <a:lumMod val="65000"/>
              </a:schemeClr>
            </a:solidFill>
          </a:ln>
        </p:spPr>
      </p:pic>
      <p:sp>
        <p:nvSpPr>
          <p:cNvPr id="13" name="Прямоугольник 12"/>
          <p:cNvSpPr/>
          <p:nvPr/>
        </p:nvSpPr>
        <p:spPr>
          <a:xfrm>
            <a:off x="0" y="4641778"/>
            <a:ext cx="5184775" cy="24622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278238" y="604119"/>
            <a:ext cx="8865762" cy="500781"/>
          </a:xfr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dirty="0">
                <a:solidFill>
                  <a:schemeClr val="tx2"/>
                </a:solidFill>
                <a:latin typeface="Calibri" panose="020F0502020204030204" pitchFamily="34" charset="0"/>
              </a:rPr>
              <a:t>К</a:t>
            </a:r>
            <a:r>
              <a:rPr lang="ru-RU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расивый и большой  расширенный </a:t>
            </a:r>
            <a:r>
              <a:rPr lang="ru-RU" sz="2000" dirty="0" err="1" smtClean="0">
                <a:solidFill>
                  <a:schemeClr val="tx2"/>
                </a:solidFill>
                <a:latin typeface="Calibri" panose="020F0502020204030204" pitchFamily="34" charset="0"/>
              </a:rPr>
              <a:t>эксель</a:t>
            </a:r>
            <a:r>
              <a:rPr lang="ru-RU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-отчет</a:t>
            </a:r>
            <a:r>
              <a:rPr lang="en-US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ru-RU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по рекламной кампании</a:t>
            </a:r>
            <a:endParaRPr lang="ru-RU" sz="20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ru-RU" sz="20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39910" y="1247355"/>
            <a:ext cx="274320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tx2"/>
                </a:solidFill>
                <a:latin typeface="Calibri" panose="020F0502020204030204" pitchFamily="34" charset="0"/>
              </a:rPr>
              <a:t>Детализация</a:t>
            </a:r>
          </a:p>
          <a:p>
            <a:pPr marL="171450" indent="-171450">
              <a:lnSpc>
                <a:spcPct val="150000"/>
              </a:lnSpc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rgbClr val="000000"/>
                </a:solidFill>
                <a:latin typeface="Calibri" panose="020F0502020204030204" pitchFamily="34" charset="0"/>
              </a:rPr>
              <a:t>П</a:t>
            </a:r>
            <a:r>
              <a:rPr lang="ru-RU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о сценариям</a:t>
            </a: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ru-RU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По баннеры</a:t>
            </a: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ru-RU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По индивидуальным</a:t>
            </a:r>
            <a:br>
              <a:rPr lang="ru-RU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ru-RU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группировкам</a:t>
            </a:r>
            <a:endParaRPr lang="ru-RU" sz="1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72581" y="1066986"/>
            <a:ext cx="2119360" cy="1908215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171450" indent="-171450">
              <a:buFont typeface="Arial"/>
              <a:buChar char="•"/>
            </a:pPr>
            <a:endParaRPr lang="ru-RU" sz="12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ru-RU" sz="1600" dirty="0" smtClean="0">
                <a:solidFill>
                  <a:schemeClr val="tx2"/>
                </a:solidFill>
                <a:latin typeface="Calibri" panose="020F0502020204030204" pitchFamily="34" charset="0"/>
              </a:rPr>
              <a:t>Параметры</a:t>
            </a:r>
          </a:p>
          <a:p>
            <a:pPr marL="171450" indent="-171450">
              <a:lnSpc>
                <a:spcPct val="150000"/>
              </a:lnSpc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ru-RU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Показы</a:t>
            </a: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ru-RU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Клики</a:t>
            </a: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CTR</a:t>
            </a: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ru-RU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Охваты</a:t>
            </a: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ru-RU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Уникальный </a:t>
            </a:r>
            <a:r>
              <a:rPr lang="en-US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CTR</a:t>
            </a:r>
            <a:endParaRPr lang="ru-RU" sz="12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171450" lvl="0" indent="-17145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rgbClr val="000000"/>
                </a:solidFill>
                <a:latin typeface="Calibri" panose="020F0502020204030204" pitchFamily="34" charset="0"/>
              </a:rPr>
              <a:t>Частотные распределения</a:t>
            </a:r>
          </a:p>
          <a:p>
            <a:endParaRPr lang="ru-RU" sz="12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83579" y="4641778"/>
            <a:ext cx="410943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http</a:t>
            </a:r>
            <a:r>
              <a:rPr lang="pl-PL" sz="1000" dirty="0">
                <a:solidFill>
                  <a:schemeClr val="bg1"/>
                </a:solidFill>
                <a:latin typeface="Calibri" panose="020F0502020204030204" pitchFamily="34" charset="0"/>
              </a:rPr>
              <a:t>://www.adriver.ru/doc/edu-n/pub/statadrv/reports-pub/ex-reports/</a:t>
            </a:r>
            <a:endParaRPr lang="ru-RU" sz="1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72581" y="3111466"/>
            <a:ext cx="4572000" cy="98488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1600" dirty="0" smtClean="0">
                <a:solidFill>
                  <a:schemeClr val="tx2"/>
                </a:solidFill>
                <a:latin typeface="Calibri" panose="020F0502020204030204" pitchFamily="34" charset="0"/>
              </a:rPr>
              <a:t>Анализ аудитории</a:t>
            </a:r>
          </a:p>
          <a:p>
            <a:pPr marL="171450" lvl="0" indent="-171450">
              <a:lnSpc>
                <a:spcPct val="150000"/>
              </a:lnSpc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ru-RU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Эксклюзивная </a:t>
            </a:r>
            <a:r>
              <a:rPr lang="ru-RU" sz="1200" dirty="0">
                <a:solidFill>
                  <a:srgbClr val="000000"/>
                </a:solidFill>
                <a:latin typeface="Calibri" panose="020F0502020204030204" pitchFamily="34" charset="0"/>
              </a:rPr>
              <a:t>аудитория по позициям</a:t>
            </a:r>
          </a:p>
          <a:p>
            <a:pPr marL="171450" lvl="0" indent="-17145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rgbClr val="000000"/>
                </a:solidFill>
                <a:latin typeface="Calibri" panose="020F0502020204030204" pitchFamily="34" charset="0"/>
              </a:rPr>
              <a:t>Пересечение аудитории по позициям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rgbClr val="8DC73F"/>
                </a:solidFill>
                <a:latin typeface="Calibri" panose="020F0502020204030204" pitchFamily="34" charset="0"/>
              </a:rPr>
              <a:t>Детализация по аудиторным сегментам </a:t>
            </a:r>
            <a:endParaRPr lang="ru-RU" sz="1200" dirty="0" smtClean="0">
              <a:solidFill>
                <a:srgbClr val="8DC73F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88836" y="1247355"/>
            <a:ext cx="3157697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>
                <a:solidFill>
                  <a:schemeClr val="tx2"/>
                </a:solidFill>
                <a:latin typeface="Calibri" panose="020F0502020204030204" pitchFamily="34" charset="0"/>
              </a:rPr>
              <a:t>Сравнение </a:t>
            </a:r>
            <a:r>
              <a:rPr lang="ru-RU" sz="1600" dirty="0" smtClean="0">
                <a:solidFill>
                  <a:schemeClr val="tx2"/>
                </a:solidFill>
                <a:latin typeface="Calibri" panose="020F0502020204030204" pitchFamily="34" charset="0"/>
              </a:rPr>
              <a:t>позиций </a:t>
            </a:r>
          </a:p>
          <a:p>
            <a:pPr marL="171450" lvl="0" indent="-171450">
              <a:lnSpc>
                <a:spcPct val="150000"/>
              </a:lnSpc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ru-RU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По стоимости </a:t>
            </a:r>
            <a:r>
              <a:rPr lang="ru-RU" sz="1200" dirty="0">
                <a:solidFill>
                  <a:srgbClr val="000000"/>
                </a:solidFill>
                <a:latin typeface="Calibri" panose="020F0502020204030204" pitchFamily="34" charset="0"/>
              </a:rPr>
              <a:t>показа</a:t>
            </a: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rgbClr val="000000"/>
                </a:solidFill>
                <a:latin typeface="Calibri" panose="020F0502020204030204" pitchFamily="34" charset="0"/>
              </a:rPr>
              <a:t>П</a:t>
            </a:r>
            <a:r>
              <a:rPr lang="ru-RU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о </a:t>
            </a:r>
            <a:r>
              <a:rPr lang="ru-RU" sz="1200" dirty="0">
                <a:solidFill>
                  <a:srgbClr val="000000"/>
                </a:solidFill>
                <a:latin typeface="Calibri" panose="020F0502020204030204" pitchFamily="34" charset="0"/>
              </a:rPr>
              <a:t>стоимости </a:t>
            </a:r>
            <a:r>
              <a:rPr lang="ru-RU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клика</a:t>
            </a: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ru-RU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По </a:t>
            </a:r>
            <a:r>
              <a:rPr lang="ru-RU" sz="1200" dirty="0">
                <a:solidFill>
                  <a:srgbClr val="000000"/>
                </a:solidFill>
                <a:latin typeface="Calibri" panose="020F0502020204030204" pitchFamily="34" charset="0"/>
              </a:rPr>
              <a:t>вкладу в </a:t>
            </a:r>
            <a:r>
              <a:rPr lang="ru-RU" sz="1200" dirty="0" err="1">
                <a:solidFill>
                  <a:srgbClr val="000000"/>
                </a:solidFill>
                <a:latin typeface="Calibri" panose="020F0502020204030204" pitchFamily="34" charset="0"/>
              </a:rPr>
              <a:t>медийные</a:t>
            </a:r>
            <a:r>
              <a:rPr lang="ru-RU" sz="12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u-RU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ru-RU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ru-RU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показатели</a:t>
            </a:r>
            <a:endParaRPr lang="ru-RU" sz="1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171450" lvl="0" indent="-171450">
              <a:buFont typeface="Arial"/>
              <a:buChar char="•"/>
            </a:pPr>
            <a:endParaRPr lang="ru-RU" sz="1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52998" y="103210"/>
            <a:ext cx="8891002" cy="496491"/>
          </a:xfrm>
        </p:spPr>
        <p:txBody>
          <a:bodyPr lIns="68580" tIns="34290" rIns="68580" bIns="34290" anchor="ctr"/>
          <a:lstStyle/>
          <a:p>
            <a:r>
              <a:rPr lang="ru-RU" sz="2000" b="1" dirty="0" smtClean="0"/>
              <a:t>КАК отчитываться перед клиентами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092461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Programmatic</a:t>
            </a:r>
            <a:endParaRPr lang="ru-RU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039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b="1" dirty="0" err="1"/>
              <a:t>Технологии</a:t>
            </a:r>
            <a:r>
              <a:rPr lang="da-DK" b="1" dirty="0"/>
              <a:t> </a:t>
            </a:r>
            <a:r>
              <a:rPr lang="da-DK" b="1" dirty="0" err="1"/>
              <a:t>AdRiver</a:t>
            </a:r>
            <a:r>
              <a:rPr lang="da-DK" b="1" dirty="0"/>
              <a:t> </a:t>
            </a:r>
            <a:r>
              <a:rPr lang="da-DK" b="1" dirty="0" err="1"/>
              <a:t>для</a:t>
            </a:r>
            <a:r>
              <a:rPr lang="da-DK" b="1" dirty="0"/>
              <a:t> </a:t>
            </a:r>
            <a:r>
              <a:rPr lang="en-US" b="1" dirty="0" smtClean="0"/>
              <a:t>Digital</a:t>
            </a:r>
            <a:endParaRPr lang="en-US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3949633"/>
              </p:ext>
            </p:extLst>
          </p:nvPr>
        </p:nvGraphicFramePr>
        <p:xfrm>
          <a:off x="409576" y="3357159"/>
          <a:ext cx="8074023" cy="1097703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2691341"/>
                <a:gridCol w="2691341"/>
                <a:gridCol w="2691341"/>
              </a:tblGrid>
              <a:tr h="23397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Стандарты системы</a:t>
                      </a:r>
                      <a:endParaRPr lang="ru-R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AdRiver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ru-RU" sz="1400" baseline="0" dirty="0" smtClean="0"/>
                        <a:t>сертифицирован</a:t>
                      </a:r>
                      <a:endParaRPr lang="ru-R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Члены проф.</a:t>
                      </a:r>
                      <a:r>
                        <a:rPr lang="ru-RU" sz="1400" baseline="0" dirty="0" smtClean="0"/>
                        <a:t> сообществ</a:t>
                      </a:r>
                      <a:endParaRPr lang="ru-RU" sz="1400" dirty="0"/>
                    </a:p>
                  </a:txBody>
                  <a:tcPr marL="68580" marR="68580" marT="34290" marB="34290"/>
                </a:tc>
              </a:tr>
              <a:tr h="815764">
                <a:tc>
                  <a:txBody>
                    <a:bodyPr/>
                    <a:lstStyle/>
                    <a:p>
                      <a:pPr marL="285750" indent="-285750">
                        <a:spcBef>
                          <a:spcPts val="0"/>
                        </a:spcBef>
                        <a:buClr>
                          <a:srgbClr val="F8000A"/>
                        </a:buClr>
                        <a:buSzPct val="80000"/>
                        <a:buFont typeface="Arial"/>
                        <a:buChar char="•"/>
                      </a:pPr>
                      <a:r>
                        <a:rPr lang="ru-RU" sz="1200" dirty="0" smtClean="0"/>
                        <a:t>Форматы </a:t>
                      </a:r>
                      <a:r>
                        <a:rPr lang="en-US" sz="1200" dirty="0" smtClean="0"/>
                        <a:t> IAB</a:t>
                      </a:r>
                      <a:endParaRPr lang="ru-RU" sz="1200" dirty="0" smtClean="0"/>
                    </a:p>
                    <a:p>
                      <a:pPr marL="285750" indent="-285750">
                        <a:spcBef>
                          <a:spcPts val="0"/>
                        </a:spcBef>
                        <a:buClr>
                          <a:srgbClr val="F8000A"/>
                        </a:buClr>
                        <a:buSzPct val="80000"/>
                        <a:buFont typeface="Arial"/>
                        <a:buChar char="•"/>
                      </a:pPr>
                      <a:r>
                        <a:rPr lang="ru-RU" sz="1200" dirty="0" smtClean="0"/>
                        <a:t>Статистика  </a:t>
                      </a:r>
                      <a:r>
                        <a:rPr lang="en-US" sz="1200" dirty="0" smtClean="0"/>
                        <a:t>IAB</a:t>
                      </a:r>
                      <a:endParaRPr lang="ru-RU" sz="1200" dirty="0" smtClean="0"/>
                    </a:p>
                    <a:p>
                      <a:pPr marL="285750" indent="-285750">
                        <a:spcBef>
                          <a:spcPts val="0"/>
                        </a:spcBef>
                        <a:buClr>
                          <a:srgbClr val="F8000A"/>
                        </a:buClr>
                        <a:buSzPct val="80000"/>
                        <a:buFont typeface="Arial"/>
                        <a:buChar char="•"/>
                      </a:pPr>
                      <a:r>
                        <a:rPr lang="ru-RU" sz="1200" dirty="0" smtClean="0"/>
                        <a:t>Видео</a:t>
                      </a:r>
                      <a:r>
                        <a:rPr lang="en-US" sz="1200" dirty="0" smtClean="0"/>
                        <a:t> </a:t>
                      </a:r>
                      <a:r>
                        <a:rPr lang="ru-RU" sz="1200" dirty="0" smtClean="0"/>
                        <a:t>и аудио </a:t>
                      </a:r>
                      <a:r>
                        <a:rPr lang="en-US" sz="1200" dirty="0" smtClean="0"/>
                        <a:t>VAST 2.0, VAST 3.0, VPAID, DAAST</a:t>
                      </a:r>
                      <a:endParaRPr lang="ru-RU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85750" indent="-285750">
                        <a:spcBef>
                          <a:spcPts val="0"/>
                        </a:spcBef>
                        <a:buClr>
                          <a:srgbClr val="F8000A"/>
                        </a:buClr>
                        <a:buSzPct val="80000"/>
                        <a:buFont typeface="Arial"/>
                        <a:buChar char="•"/>
                      </a:pPr>
                      <a:r>
                        <a:rPr lang="en-US" sz="1200" dirty="0" smtClean="0">
                          <a:hlinkClick r:id="rId2"/>
                        </a:rPr>
                        <a:t>Google</a:t>
                      </a:r>
                      <a:r>
                        <a:rPr lang="ru-RU" sz="1200" dirty="0" smtClean="0"/>
                        <a:t> </a:t>
                      </a:r>
                    </a:p>
                    <a:p>
                      <a:pPr marL="285750" indent="-285750">
                        <a:spcBef>
                          <a:spcPts val="0"/>
                        </a:spcBef>
                        <a:buClr>
                          <a:srgbClr val="F8000A"/>
                        </a:buClr>
                        <a:buSzPct val="80000"/>
                        <a:buFont typeface="Arial"/>
                        <a:buChar char="•"/>
                      </a:pPr>
                      <a:r>
                        <a:rPr lang="en-US" sz="1200" dirty="0" smtClean="0"/>
                        <a:t>Facebook </a:t>
                      </a:r>
                    </a:p>
                    <a:p>
                      <a:pPr marL="285750" indent="-285750">
                        <a:spcBef>
                          <a:spcPts val="0"/>
                        </a:spcBef>
                        <a:buClr>
                          <a:srgbClr val="F8000A"/>
                        </a:buClr>
                        <a:buSzPct val="80000"/>
                        <a:buFont typeface="Arial"/>
                        <a:buChar char="•"/>
                      </a:pPr>
                      <a:r>
                        <a:rPr lang="en-US" sz="1200" dirty="0" smtClean="0">
                          <a:hlinkClick r:id="rId3"/>
                        </a:rPr>
                        <a:t>Yahoo</a:t>
                      </a:r>
                      <a:endParaRPr lang="ru-RU" sz="1200" dirty="0" smtClean="0"/>
                    </a:p>
                    <a:p>
                      <a:pPr marL="285750" indent="-285750">
                        <a:spcBef>
                          <a:spcPts val="0"/>
                        </a:spcBef>
                        <a:buClr>
                          <a:srgbClr val="F8000A"/>
                        </a:buClr>
                        <a:buSzPct val="80000"/>
                        <a:buFont typeface="Arial"/>
                        <a:buChar char="•"/>
                      </a:pPr>
                      <a:r>
                        <a:rPr lang="en-US" sz="1200" dirty="0" smtClean="0"/>
                        <a:t>MSN, Skype </a:t>
                      </a:r>
                      <a:endParaRPr lang="ru-RU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hlinkClick r:id="rId4"/>
                        </a:rPr>
                        <a:t>IAB </a:t>
                      </a:r>
                      <a:r>
                        <a:rPr lang="ru-RU" sz="1200" dirty="0" smtClean="0">
                          <a:hlinkClick r:id="rId4"/>
                        </a:rPr>
                        <a:t>Россия (Интернест)</a:t>
                      </a:r>
                      <a:endParaRPr lang="ru-RU" sz="1200" dirty="0" smtClean="0"/>
                    </a:p>
                    <a:p>
                      <a:endParaRPr lang="ru-RU" sz="1400" dirty="0"/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7056066"/>
              </p:ext>
            </p:extLst>
          </p:nvPr>
        </p:nvGraphicFramePr>
        <p:xfrm>
          <a:off x="419100" y="787400"/>
          <a:ext cx="8074024" cy="235839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5491268"/>
                <a:gridCol w="2582756"/>
              </a:tblGrid>
              <a:tr h="27813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 системе</a:t>
                      </a:r>
                      <a:endParaRPr lang="ru-RU" sz="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8580" marR="68580" marT="34290" marB="34290"/>
                </a:tc>
              </a:tr>
              <a:tr h="5181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3rd party </a:t>
                      </a:r>
                      <a:r>
                        <a:rPr lang="en-US" sz="1200" dirty="0" err="1" smtClean="0"/>
                        <a:t>Adserver</a:t>
                      </a:r>
                      <a:r>
                        <a:rPr lang="en-US" sz="1200" dirty="0" smtClean="0"/>
                        <a:t> </a:t>
                      </a:r>
                      <a:r>
                        <a:rPr lang="ru-RU" sz="1200" dirty="0" smtClean="0"/>
                        <a:t>по</a:t>
                      </a:r>
                      <a:r>
                        <a:rPr lang="ru-RU" sz="1200" baseline="0" dirty="0" smtClean="0"/>
                        <a:t> России и странам СНГ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aseline="0" dirty="0" smtClean="0"/>
                        <a:t>Для </a:t>
                      </a:r>
                      <a:r>
                        <a:rPr lang="en-US" sz="1200" dirty="0" err="1" smtClean="0"/>
                        <a:t>крупнейших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медиахолдингов</a:t>
                      </a:r>
                      <a:r>
                        <a:rPr lang="en-US" sz="1200" dirty="0" smtClean="0"/>
                        <a:t>, </a:t>
                      </a:r>
                      <a:r>
                        <a:rPr lang="en-US" sz="1200" dirty="0" err="1" smtClean="0"/>
                        <a:t>рекламных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агентств</a:t>
                      </a:r>
                      <a:r>
                        <a:rPr lang="ru-RU" sz="1200" baseline="0" dirty="0" smtClean="0"/>
                        <a:t>, </a:t>
                      </a:r>
                      <a:r>
                        <a:rPr lang="en-US" sz="1200" dirty="0" err="1" smtClean="0"/>
                        <a:t>селлеров</a:t>
                      </a:r>
                      <a:r>
                        <a:rPr lang="en-US" sz="1200" dirty="0" smtClean="0"/>
                        <a:t> </a:t>
                      </a:r>
                      <a:endParaRPr lang="ru-RU" sz="1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И их рекламодателей</a:t>
                      </a:r>
                      <a:endParaRPr lang="ru-RU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>
                          <a:solidFill>
                            <a:srgbClr val="7F7F7F"/>
                          </a:solidFill>
                          <a:hlinkClick r:id="rId5"/>
                        </a:rPr>
                        <a:t>http://www.adriver.ru/agency/</a:t>
                      </a:r>
                      <a:endParaRPr lang="ru-RU" sz="800" dirty="0" smtClean="0">
                        <a:solidFill>
                          <a:srgbClr val="7F7F7F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>
                          <a:solidFill>
                            <a:srgbClr val="7F7F7F"/>
                          </a:solidFill>
                          <a:hlinkClick r:id="rId6"/>
                        </a:rPr>
                        <a:t>http://www.adriver.ru/about/clients-agency/</a:t>
                      </a:r>
                      <a:endParaRPr lang="ru-RU" sz="800" dirty="0" smtClean="0">
                        <a:solidFill>
                          <a:srgbClr val="7F7F7F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>
                          <a:solidFill>
                            <a:srgbClr val="7F7F7F"/>
                          </a:solidFill>
                          <a:hlinkClick r:id="rId7"/>
                        </a:rPr>
                        <a:t>http://www.adriver.ru/publisher/users/</a:t>
                      </a:r>
                      <a:endParaRPr lang="ru-RU" sz="800" dirty="0" smtClean="0">
                        <a:solidFill>
                          <a:srgbClr val="7F7F7F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>
                          <a:solidFill>
                            <a:srgbClr val="7F7F7F"/>
                          </a:solidFill>
                          <a:hlinkClick r:id="rId8"/>
                        </a:rPr>
                        <a:t>http://www.adriver.ru/about/clients-ua/</a:t>
                      </a:r>
                      <a:endParaRPr lang="ru-RU" sz="800" dirty="0">
                        <a:solidFill>
                          <a:srgbClr val="7F7F7F"/>
                        </a:solidFill>
                      </a:endParaRPr>
                    </a:p>
                  </a:txBody>
                  <a:tcPr marL="68580" marR="68580" marT="34290" marB="34290"/>
                </a:tc>
              </a:tr>
              <a:tr h="4343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 smtClean="0"/>
                        <a:t>Платформа</a:t>
                      </a:r>
                      <a:r>
                        <a:rPr lang="en-US" sz="1200" dirty="0" smtClean="0"/>
                        <a:t> SSP </a:t>
                      </a:r>
                      <a:r>
                        <a:rPr lang="en-US" sz="1200" dirty="0" err="1" smtClean="0"/>
                        <a:t>для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продажи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инвентаря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издателями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и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селлерами</a:t>
                      </a:r>
                      <a:r>
                        <a:rPr lang="ru-RU" sz="1200" dirty="0" smtClean="0"/>
                        <a:t> (баннеры и видео)</a:t>
                      </a:r>
                      <a:endParaRPr lang="ru-RU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>
                          <a:solidFill>
                            <a:srgbClr val="7F7F7F"/>
                          </a:solidFill>
                          <a:hlinkClick r:id="rId9"/>
                        </a:rPr>
                        <a:t>http://www.adriver.ru/rtb/ssp-details/</a:t>
                      </a:r>
                      <a:endParaRPr lang="en-US" sz="800" dirty="0" smtClean="0">
                        <a:solidFill>
                          <a:srgbClr val="7F7F7F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>
                          <a:solidFill>
                            <a:srgbClr val="7F7F7F"/>
                          </a:solidFill>
                          <a:hlinkClick r:id="rId10"/>
                        </a:rPr>
                        <a:t>http://www.adriver.ru/rtb/dsp-list/</a:t>
                      </a:r>
                      <a:endParaRPr lang="ru-RU" sz="800" dirty="0">
                        <a:solidFill>
                          <a:srgbClr val="7F7F7F"/>
                        </a:solidFill>
                      </a:endParaRPr>
                    </a:p>
                  </a:txBody>
                  <a:tcPr marL="68580" marR="68580" marT="34290" marB="34290"/>
                </a:tc>
              </a:tr>
              <a:tr h="4343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 smtClean="0"/>
                        <a:t>Платформа</a:t>
                      </a:r>
                      <a:r>
                        <a:rPr lang="en-US" sz="1200" dirty="0" smtClean="0"/>
                        <a:t> DSP </a:t>
                      </a:r>
                      <a:r>
                        <a:rPr lang="en-US" sz="1200" dirty="0" err="1" smtClean="0"/>
                        <a:t>для</a:t>
                      </a:r>
                      <a:r>
                        <a:rPr lang="en-US" sz="1200" dirty="0" smtClean="0"/>
                        <a:t> </a:t>
                      </a:r>
                      <a:endParaRPr lang="ru-RU" sz="1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Programmatic-</a:t>
                      </a:r>
                      <a:r>
                        <a:rPr lang="en-US" sz="1200" dirty="0" err="1" smtClean="0"/>
                        <a:t>закупок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агентств</a:t>
                      </a:r>
                      <a:r>
                        <a:rPr lang="en-US" sz="1200" dirty="0" smtClean="0"/>
                        <a:t> (self service)</a:t>
                      </a:r>
                      <a:endParaRPr lang="ru-RU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dirty="0" smtClean="0">
                        <a:solidFill>
                          <a:srgbClr val="7F7F7F"/>
                        </a:solidFill>
                        <a:hlinkClick r:id="rId11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>
                          <a:solidFill>
                            <a:srgbClr val="7F7F7F"/>
                          </a:solidFill>
                          <a:hlinkClick r:id="rId11"/>
                        </a:rPr>
                        <a:t>http://www.adriver.ru/dsp/</a:t>
                      </a:r>
                      <a:endParaRPr lang="ru-RU" sz="800" dirty="0">
                        <a:solidFill>
                          <a:srgbClr val="7F7F7F"/>
                        </a:solidFill>
                      </a:endParaRPr>
                    </a:p>
                  </a:txBody>
                  <a:tcPr marL="68580" marR="68580" marT="34290" marB="34290"/>
                </a:tc>
              </a:tr>
              <a:tr h="2971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DMP–</a:t>
                      </a:r>
                      <a:r>
                        <a:rPr lang="en-US" sz="1200" dirty="0" err="1" smtClean="0"/>
                        <a:t>поставшик</a:t>
                      </a:r>
                      <a:r>
                        <a:rPr lang="en-US" sz="1200" dirty="0" smtClean="0"/>
                        <a:t> 3rd party </a:t>
                      </a:r>
                      <a:r>
                        <a:rPr lang="en-US" sz="1200" dirty="0" err="1" smtClean="0"/>
                        <a:t>данных</a:t>
                      </a:r>
                      <a:r>
                        <a:rPr lang="en-US" sz="1200" dirty="0" smtClean="0"/>
                        <a:t> </a:t>
                      </a:r>
                      <a:r>
                        <a:rPr lang="ru-RU" sz="1200" dirty="0" smtClean="0"/>
                        <a:t> </a:t>
                      </a:r>
                      <a:r>
                        <a:rPr lang="en-US" sz="1200" dirty="0" err="1" smtClean="0"/>
                        <a:t>для</a:t>
                      </a:r>
                      <a:r>
                        <a:rPr lang="en-US" sz="1200" dirty="0" smtClean="0"/>
                        <a:t> Programmatic-</a:t>
                      </a:r>
                      <a:r>
                        <a:rPr lang="en-US" sz="1200" dirty="0" err="1" smtClean="0"/>
                        <a:t>закупок</a:t>
                      </a:r>
                      <a:endParaRPr lang="ru-RU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dirty="0" smtClean="0">
                        <a:solidFill>
                          <a:srgbClr val="7F7F7F"/>
                        </a:solidFill>
                        <a:hlinkClick r:id="rId12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>
                          <a:solidFill>
                            <a:srgbClr val="7F7F7F"/>
                          </a:solidFill>
                          <a:hlinkClick r:id="rId12"/>
                        </a:rPr>
                        <a:t>http://www.adriver.ru/rtb/dmp/</a:t>
                      </a:r>
                      <a:endParaRPr lang="ru-RU" sz="800" dirty="0">
                        <a:solidFill>
                          <a:srgbClr val="7F7F7F"/>
                        </a:solidFill>
                      </a:endParaRPr>
                    </a:p>
                  </a:txBody>
                  <a:tcPr marL="68580" marR="68580" marT="34290" marB="34290"/>
                </a:tc>
              </a:tr>
              <a:tr h="2781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 smtClean="0"/>
                        <a:t>Платформа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построения</a:t>
                      </a:r>
                      <a:r>
                        <a:rPr lang="en-US" sz="1200" dirty="0" smtClean="0"/>
                        <a:t> </a:t>
                      </a:r>
                      <a:r>
                        <a:rPr lang="nl-NL" sz="1200" dirty="0" smtClean="0"/>
                        <a:t>Look </a:t>
                      </a:r>
                      <a:r>
                        <a:rPr lang="nl-NL" sz="1200" dirty="0" err="1" smtClean="0"/>
                        <a:t>alike</a:t>
                      </a:r>
                      <a:endParaRPr lang="ru-RU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>
                          <a:hlinkClick r:id="rId13"/>
                        </a:rPr>
                        <a:t>http://www.adriver.ru/dsp/formula/</a:t>
                      </a:r>
                      <a:endParaRPr lang="ru-RU" sz="800" dirty="0"/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361895" y="4589076"/>
            <a:ext cx="6626280" cy="25391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ru-RU" sz="1200" dirty="0" smtClean="0"/>
              <a:t>Присутствие в экосистеме</a:t>
            </a:r>
            <a:r>
              <a:rPr lang="en-US" sz="1200" dirty="0"/>
              <a:t> </a:t>
            </a:r>
            <a:r>
              <a:rPr lang="en-US" sz="1200" dirty="0" smtClean="0"/>
              <a:t>Digital-</a:t>
            </a:r>
            <a:r>
              <a:rPr lang="ru-RU" sz="1200" dirty="0" smtClean="0"/>
              <a:t>рынка </a:t>
            </a:r>
            <a:r>
              <a:rPr lang="en-US" sz="1200" dirty="0" smtClean="0">
                <a:hlinkClick r:id="rId14"/>
              </a:rPr>
              <a:t>http</a:t>
            </a:r>
            <a:r>
              <a:rPr lang="en-US" sz="1200" dirty="0">
                <a:hlinkClick r:id="rId14"/>
              </a:rPr>
              <a:t>://iabrus.ru/projects/</a:t>
            </a:r>
            <a:r>
              <a:rPr lang="en-US" sz="1200" dirty="0" smtClean="0">
                <a:hlinkClick r:id="rId14"/>
              </a:rPr>
              <a:t>389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512632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52998" y="103210"/>
            <a:ext cx="8891002" cy="496491"/>
          </a:xfrm>
        </p:spPr>
        <p:txBody>
          <a:bodyPr lIns="68580" tIns="34290" rIns="68580" bIns="34290" anchor="ctr"/>
          <a:lstStyle/>
          <a:p>
            <a:r>
              <a:rPr lang="ru-RU" sz="2000" b="1" dirty="0" smtClean="0"/>
              <a:t>КАК продавать в </a:t>
            </a:r>
            <a:r>
              <a:rPr lang="en-US" sz="2000" b="1" dirty="0" smtClean="0"/>
              <a:t>SSP (html </a:t>
            </a:r>
            <a:r>
              <a:rPr lang="ru-RU" sz="2000" b="1" dirty="0" smtClean="0"/>
              <a:t>и видео инвентарь)</a:t>
            </a:r>
            <a:endParaRPr lang="en-US" sz="20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7715052"/>
              </p:ext>
            </p:extLst>
          </p:nvPr>
        </p:nvGraphicFramePr>
        <p:xfrm>
          <a:off x="301624" y="929653"/>
          <a:ext cx="8359777" cy="3250164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2724263"/>
                <a:gridCol w="3739815"/>
                <a:gridCol w="968598"/>
                <a:gridCol w="927101"/>
              </a:tblGrid>
              <a:tr h="56894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Возможность </a:t>
                      </a:r>
                      <a:endParaRPr lang="ru-R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400" baseline="0" dirty="0" smtClean="0"/>
                        <a:t>Описание </a:t>
                      </a:r>
                      <a:endParaRPr lang="ru-R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Комиссия </a:t>
                      </a:r>
                      <a:endParaRPr lang="en-US" sz="1000" dirty="0" smtClean="0"/>
                    </a:p>
                    <a:p>
                      <a:r>
                        <a:rPr lang="ru-RU" sz="1000" dirty="0" smtClean="0"/>
                        <a:t>без </a:t>
                      </a:r>
                      <a:r>
                        <a:rPr lang="en-US" sz="1000" dirty="0" err="1" smtClean="0"/>
                        <a:t>AdRiver</a:t>
                      </a:r>
                      <a:r>
                        <a:rPr lang="en-US" sz="1000" dirty="0" smtClean="0"/>
                        <a:t>’</a:t>
                      </a:r>
                      <a:r>
                        <a:rPr lang="ru-RU" sz="1000" dirty="0" smtClean="0"/>
                        <a:t>а</a:t>
                      </a:r>
                      <a:endParaRPr lang="ru-RU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Комиссия </a:t>
                      </a:r>
                      <a:endParaRPr lang="en-US" sz="10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c</a:t>
                      </a:r>
                      <a:r>
                        <a:rPr lang="en-US" sz="1000" baseline="0" dirty="0" smtClean="0"/>
                        <a:t> </a:t>
                      </a:r>
                      <a:r>
                        <a:rPr lang="en-US" sz="1000" dirty="0" err="1" smtClean="0"/>
                        <a:t>AdRiver</a:t>
                      </a:r>
                      <a:r>
                        <a:rPr lang="en-US" sz="1000" dirty="0" smtClean="0"/>
                        <a:t>’</a:t>
                      </a:r>
                      <a:r>
                        <a:rPr lang="ru-RU" sz="1000" dirty="0" smtClean="0"/>
                        <a:t>ом</a:t>
                      </a:r>
                    </a:p>
                    <a:p>
                      <a:endParaRPr lang="ru-RU" sz="1000" dirty="0"/>
                    </a:p>
                  </a:txBody>
                  <a:tcPr marL="68580" marR="68580" marT="34290" marB="34290"/>
                </a:tc>
              </a:tr>
              <a:tr h="4333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baseline="0" dirty="0" smtClean="0"/>
                        <a:t>Open </a:t>
                      </a:r>
                      <a:r>
                        <a:rPr lang="en-US" sz="1200" b="0" baseline="0" dirty="0" err="1" smtClean="0"/>
                        <a:t>MarketPlace</a:t>
                      </a:r>
                      <a:r>
                        <a:rPr lang="ru-RU" sz="1200" b="0" baseline="0" dirty="0" smtClean="0"/>
                        <a:t> </a:t>
                      </a:r>
                      <a:endParaRPr lang="en-US" sz="1200" b="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baseline="0" dirty="0" smtClean="0"/>
                        <a:t>открытый аукцион</a:t>
                      </a:r>
                      <a:endParaRPr lang="ru-RU" sz="1200" b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baseline="0" dirty="0" smtClean="0"/>
                        <a:t>Для продаж остаточного инвентаря</a:t>
                      </a:r>
                      <a:endParaRPr lang="ru-RU" sz="1200" b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baseline="0" dirty="0" smtClean="0">
                        <a:solidFill>
                          <a:srgbClr val="000000"/>
                        </a:solidFill>
                        <a:latin typeface="+mn-lt"/>
                        <a:cs typeface="Lucida Sans Unicode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baseline="0" dirty="0" smtClean="0">
                          <a:solidFill>
                            <a:srgbClr val="000000"/>
                          </a:solidFill>
                          <a:latin typeface="+mn-lt"/>
                          <a:cs typeface="Lucida Sans Unicode"/>
                        </a:rPr>
                        <a:t>20%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baseline="0" dirty="0" smtClean="0">
                          <a:solidFill>
                            <a:srgbClr val="000000"/>
                          </a:solidFill>
                          <a:latin typeface="+mn-lt"/>
                          <a:cs typeface="Lucida Sans Unicode"/>
                        </a:rPr>
                        <a:t>20%</a:t>
                      </a:r>
                    </a:p>
                  </a:txBody>
                  <a:tcPr marL="68580" marR="68580" marT="34290" marB="34290"/>
                </a:tc>
              </a:tr>
              <a:tr h="7990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baseline="0" dirty="0" err="1" smtClean="0"/>
                        <a:t>Private</a:t>
                      </a:r>
                      <a:r>
                        <a:rPr lang="ru-RU" sz="1200" b="0" baseline="0" dirty="0" smtClean="0"/>
                        <a:t> </a:t>
                      </a:r>
                      <a:r>
                        <a:rPr lang="ru-RU" sz="1200" b="0" baseline="0" dirty="0" err="1" smtClean="0"/>
                        <a:t>MarketPlace</a:t>
                      </a:r>
                      <a:r>
                        <a:rPr lang="ru-RU" sz="1200" b="0" baseline="0" dirty="0" smtClean="0"/>
                        <a:t> </a:t>
                      </a:r>
                      <a:endParaRPr lang="en-US" sz="1200" b="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baseline="0" dirty="0" smtClean="0"/>
                        <a:t>закрытый аукцион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baseline="0" dirty="0" smtClean="0"/>
                        <a:t>Для продаж ограниченному списку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baseline="0" dirty="0" smtClean="0"/>
                        <a:t>агентств, рекламодателей, DSP-платформ негарантированного объема </a:t>
                      </a:r>
                      <a:r>
                        <a:rPr lang="ru-RU" sz="1200" b="0" baseline="0" dirty="0" err="1" smtClean="0"/>
                        <a:t>таргетированного</a:t>
                      </a:r>
                      <a:r>
                        <a:rPr lang="ru-RU" sz="1200" b="0" baseline="0" dirty="0" smtClean="0"/>
                        <a:t> инвентаря</a:t>
                      </a:r>
                      <a:endParaRPr lang="ru-RU" sz="1200" b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5%</a:t>
                      </a:r>
                      <a:endParaRPr lang="ru-RU" sz="1400" b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10%</a:t>
                      </a:r>
                      <a:endParaRPr lang="ru-RU" sz="1400" b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8580" marR="68580" marT="34290" marB="34290"/>
                </a:tc>
              </a:tr>
              <a:tr h="646677">
                <a:tc>
                  <a:txBody>
                    <a:bodyPr/>
                    <a:lstStyle/>
                    <a:p>
                      <a:r>
                        <a:rPr lang="ru-RU" sz="1200" b="0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Direct</a:t>
                      </a:r>
                      <a:r>
                        <a:rPr lang="ru-RU" sz="1200" b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ru-RU" sz="1200" b="0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Deal</a:t>
                      </a:r>
                      <a:r>
                        <a:rPr lang="ru-RU" sz="1200" b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  <a:cs typeface="Lucida Sans Unicode"/>
                        </a:rPr>
                        <a:t>прямые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+mn-lt"/>
                          <a:cs typeface="Lucida Sans Unicode"/>
                        </a:rPr>
                        <a:t> сделки с</a:t>
                      </a:r>
                    </a:p>
                    <a:p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+mn-lt"/>
                          <a:cs typeface="Lucida Sans Unicode"/>
                        </a:rPr>
                        <a:t>агентствами, рекламодателями </a:t>
                      </a:r>
                      <a:endParaRPr lang="ru-RU" sz="1200" b="0" dirty="0" smtClean="0">
                        <a:solidFill>
                          <a:schemeClr val="tx1"/>
                        </a:solidFill>
                        <a:latin typeface="+mn-lt"/>
                        <a:cs typeface="Lucida Sans Unicode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Для продаж </a:t>
                      </a:r>
                      <a:r>
                        <a:rPr lang="ru-RU" sz="1200" b="0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таргетированого</a:t>
                      </a:r>
                      <a:r>
                        <a:rPr lang="ru-RU" sz="1200" b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инвентаря </a:t>
                      </a:r>
                    </a:p>
                    <a:p>
                      <a:r>
                        <a:rPr lang="ru-RU" sz="1200" b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с механизмами</a:t>
                      </a:r>
                      <a:r>
                        <a:rPr lang="ru-RU" sz="1200" b="0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принятия решения </a:t>
                      </a:r>
                    </a:p>
                    <a:p>
                      <a:r>
                        <a:rPr lang="ru-RU" sz="1200" b="0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о качестве посетителя</a:t>
                      </a:r>
                      <a:endParaRPr lang="ru-RU" sz="1200" b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5%</a:t>
                      </a:r>
                      <a:endParaRPr lang="ru-RU" sz="1400" b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10%</a:t>
                      </a:r>
                      <a:endParaRPr lang="ru-RU" sz="1400" b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8580" marR="68580" marT="34290" marB="34290"/>
                </a:tc>
              </a:tr>
              <a:tr h="787400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  <a:cs typeface="Lucida Sans Unicode"/>
                        </a:rPr>
                        <a:t>Прямые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+mn-lt"/>
                          <a:cs typeface="Lucida Sans Unicode"/>
                        </a:rPr>
                        <a:t> сделки с Системами (</a:t>
                      </a:r>
                      <a:r>
                        <a:rPr lang="en-US" sz="1200" b="0" baseline="0" dirty="0" err="1" smtClean="0">
                          <a:solidFill>
                            <a:schemeClr val="tx1"/>
                          </a:solidFill>
                          <a:latin typeface="+mn-lt"/>
                          <a:cs typeface="Lucida Sans Unicode"/>
                        </a:rPr>
                        <a:t>Soloway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+mn-lt"/>
                          <a:cs typeface="Lucida Sans Unicode"/>
                        </a:rPr>
                        <a:t> 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+mn-lt"/>
                          <a:cs typeface="Lucida Sans Unicode"/>
                        </a:rPr>
                        <a:t>и др.) без кода управления данной Системы</a:t>
                      </a:r>
                      <a:endParaRPr lang="ru-RU" sz="1200" b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rgbClr val="000000"/>
                          </a:solidFill>
                          <a:latin typeface="+mn-lt"/>
                          <a:cs typeface="Lucida Sans Unicode"/>
                        </a:rPr>
                        <a:t>Модуль </a:t>
                      </a:r>
                      <a:r>
                        <a:rPr lang="en-US" sz="1200" b="0" dirty="0" smtClean="0">
                          <a:solidFill>
                            <a:srgbClr val="000000"/>
                          </a:solidFill>
                          <a:latin typeface="+mn-lt"/>
                          <a:cs typeface="Lucida Sans Unicode"/>
                        </a:rPr>
                        <a:t>Header bidding</a:t>
                      </a:r>
                      <a:r>
                        <a:rPr lang="ru-RU" sz="1200" b="0" baseline="0" dirty="0" smtClean="0">
                          <a:solidFill>
                            <a:srgbClr val="000000"/>
                          </a:solidFill>
                          <a:latin typeface="+mn-lt"/>
                          <a:cs typeface="Lucida Sans Unicode"/>
                        </a:rPr>
                        <a:t>. Условный </a:t>
                      </a:r>
                      <a:r>
                        <a:rPr lang="ru-RU" sz="1200" b="0" baseline="0" dirty="0" err="1" smtClean="0">
                          <a:solidFill>
                            <a:srgbClr val="000000"/>
                          </a:solidFill>
                          <a:latin typeface="+mn-lt"/>
                          <a:cs typeface="Lucida Sans Unicode"/>
                        </a:rPr>
                        <a:t>двухстепенчатый</a:t>
                      </a:r>
                      <a:r>
                        <a:rPr lang="ru-RU" sz="1200" b="0" baseline="0" dirty="0" smtClean="0">
                          <a:solidFill>
                            <a:srgbClr val="000000"/>
                          </a:solidFill>
                          <a:latin typeface="+mn-lt"/>
                          <a:cs typeface="Lucida Sans Unicode"/>
                        </a:rPr>
                        <a:t> механизм продажи - оценка качества посетителя без вызова Системы и в положительном случае – вызов кода Системы</a:t>
                      </a:r>
                      <a:endParaRPr lang="ru-RU" sz="1200" b="0" dirty="0" smtClean="0">
                        <a:solidFill>
                          <a:srgbClr val="000000"/>
                        </a:solidFill>
                        <a:latin typeface="+mn-lt"/>
                        <a:cs typeface="Lucida Sans Unicode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5%</a:t>
                      </a:r>
                      <a:endParaRPr lang="ru-RU" sz="1400" b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10%</a:t>
                      </a:r>
                      <a:endParaRPr lang="ru-RU" sz="1400" b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0977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430213" y="271463"/>
            <a:ext cx="6424439" cy="665192"/>
          </a:xfrm>
        </p:spPr>
        <p:txBody>
          <a:bodyPr/>
          <a:lstStyle/>
          <a:p>
            <a:r>
              <a:rPr lang="ru-RU" dirty="0" smtClean="0"/>
              <a:t>Отчет по выплатам в интерфейсе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5668963" y="1804885"/>
            <a:ext cx="3271837" cy="278428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1600" dirty="0">
                <a:solidFill>
                  <a:schemeClr val="accent5"/>
                </a:solidFill>
              </a:rPr>
              <a:t>На первой вкладке </a:t>
            </a:r>
            <a:r>
              <a:rPr lang="ru-RU" sz="1600" dirty="0"/>
              <a:t>содержатся сводные данные проданного рекламного трафика по вашим сайтам с детализацией по форматам и DSP (покупателям</a:t>
            </a:r>
            <a:r>
              <a:rPr lang="ru-RU" sz="1600" dirty="0" smtClean="0"/>
              <a:t>)</a:t>
            </a:r>
            <a:br>
              <a:rPr lang="ru-RU" sz="1600" dirty="0" smtClean="0"/>
            </a:br>
            <a:endParaRPr lang="ru-RU" sz="1600" dirty="0" smtClean="0"/>
          </a:p>
          <a:p>
            <a:pPr>
              <a:lnSpc>
                <a:spcPct val="100000"/>
              </a:lnSpc>
            </a:pPr>
            <a:r>
              <a:rPr lang="ru-RU" sz="1600" dirty="0">
                <a:solidFill>
                  <a:schemeClr val="accent5"/>
                </a:solidFill>
              </a:rPr>
              <a:t>На второй </a:t>
            </a:r>
            <a:r>
              <a:rPr lang="ru-RU" sz="1600" dirty="0" smtClean="0">
                <a:solidFill>
                  <a:schemeClr val="accent5"/>
                </a:solidFill>
              </a:rPr>
              <a:t>вкладке </a:t>
            </a:r>
            <a:r>
              <a:rPr lang="ru-RU" sz="1600" dirty="0"/>
              <a:t>представлены подробные данные с разбивкой по </a:t>
            </a:r>
            <a:r>
              <a:rPr lang="ru-RU" sz="1600" dirty="0" smtClean="0"/>
              <a:t>дням</a:t>
            </a:r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</a:pPr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</a:pPr>
            <a:endParaRPr lang="ru-RU" sz="1600" dirty="0"/>
          </a:p>
        </p:txBody>
      </p:sp>
      <p:pic>
        <p:nvPicPr>
          <p:cNvPr id="2050" name="Picture 2" descr="C:\RS\05 Презентации\00 AdRiver\2015-02 AdRiver SSP\Снимок экрана 2015-02-05 в 18.31.2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1244600"/>
            <a:ext cx="4981838" cy="3067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7154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 smtClean="0">
                <a:latin typeface="Calibri" panose="020F0502020204030204" pitchFamily="34" charset="0"/>
              </a:rPr>
              <a:t>Стоимость использования</a:t>
            </a:r>
            <a:endParaRPr lang="ru-RU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961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98447" y="4273666"/>
            <a:ext cx="1631730" cy="37446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ts val="2160"/>
              </a:lnSpc>
            </a:pPr>
            <a:r>
              <a:rPr lang="ru-RU" sz="5000" dirty="0" smtClean="0">
                <a:solidFill>
                  <a:schemeClr val="accent5"/>
                </a:solidFill>
                <a:latin typeface="Calibri" panose="020F0502020204030204" pitchFamily="34" charset="0"/>
                <a:cs typeface="Calibri"/>
              </a:rPr>
              <a:t>50%</a:t>
            </a:r>
          </a:p>
        </p:txBody>
      </p:sp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308253" y="42015"/>
            <a:ext cx="5616574" cy="129627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200" dirty="0" smtClean="0">
                <a:solidFill>
                  <a:schemeClr val="tx2"/>
                </a:solidFill>
                <a:latin typeface="Calibri" panose="020F0502020204030204" pitchFamily="34" charset="0"/>
                <a:cs typeface="Calibri"/>
              </a:rPr>
              <a:t>Базовая стоимость использования:</a:t>
            </a:r>
            <a:endParaRPr lang="ru-RU" sz="3200" dirty="0">
              <a:solidFill>
                <a:schemeClr val="tx2"/>
              </a:solidFill>
              <a:latin typeface="Calibri" panose="020F0502020204030204" pitchFamily="34" charset="0"/>
              <a:cs typeface="Calibri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325345" y="1346047"/>
            <a:ext cx="5025587" cy="1224715"/>
          </a:xfrm>
        </p:spPr>
        <p:txBody>
          <a:bodyPr anchor="b"/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ru-RU" sz="1400" b="0" dirty="0">
                <a:latin typeface="Calibri" panose="020F0502020204030204" pitchFamily="34" charset="0"/>
                <a:cs typeface="Calibri"/>
              </a:rPr>
              <a:t>К расчету идет общее количество обращений к системе </a:t>
            </a:r>
            <a:r>
              <a:rPr lang="ru-RU" sz="1400" b="0" dirty="0" err="1">
                <a:latin typeface="Calibri" panose="020F0502020204030204" pitchFamily="34" charset="0"/>
                <a:cs typeface="Calibri"/>
              </a:rPr>
              <a:t>AdRiver</a:t>
            </a:r>
            <a:r>
              <a:rPr lang="ru-RU" sz="1400" b="0" dirty="0">
                <a:latin typeface="Calibri" panose="020F0502020204030204" pitchFamily="34" charset="0"/>
                <a:cs typeface="Calibri"/>
              </a:rPr>
              <a:t> </a:t>
            </a:r>
            <a:r>
              <a:rPr lang="ru-RU" sz="1400" b="0" dirty="0" smtClean="0">
                <a:latin typeface="Calibri" panose="020F0502020204030204" pitchFamily="34" charset="0"/>
                <a:cs typeface="Calibri"/>
              </a:rPr>
              <a:t>за </a:t>
            </a:r>
            <a:r>
              <a:rPr lang="ru-RU" sz="1400" b="0" dirty="0">
                <a:latin typeface="Calibri" panose="020F0502020204030204" pitchFamily="34" charset="0"/>
                <a:cs typeface="Calibri"/>
              </a:rPr>
              <a:t>календарный </a:t>
            </a:r>
            <a:r>
              <a:rPr lang="ru-RU" sz="1400" b="0" dirty="0" smtClean="0">
                <a:latin typeface="Calibri" panose="020F0502020204030204" pitchFamily="34" charset="0"/>
                <a:cs typeface="Calibri"/>
              </a:rPr>
              <a:t>месяц</a:t>
            </a:r>
            <a:r>
              <a:rPr lang="en-US" sz="1400" b="0" dirty="0" smtClean="0">
                <a:latin typeface="Calibri" panose="020F0502020204030204" pitchFamily="34" charset="0"/>
                <a:cs typeface="Calibri"/>
              </a:rPr>
              <a:t> </a:t>
            </a:r>
            <a:r>
              <a:rPr lang="ru-RU" sz="1400" b="0" dirty="0" smtClean="0">
                <a:latin typeface="Calibri" panose="020F0502020204030204" pitchFamily="34" charset="0"/>
                <a:cs typeface="Calibri"/>
              </a:rPr>
              <a:t>с применением различных коэффициентов в </a:t>
            </a:r>
            <a:r>
              <a:rPr lang="ru-RU" sz="1400" b="0" dirty="0">
                <a:latin typeface="Calibri" panose="020F0502020204030204" pitchFamily="34" charset="0"/>
                <a:cs typeface="Calibri"/>
              </a:rPr>
              <a:t>зависимости от типа </a:t>
            </a:r>
            <a:r>
              <a:rPr lang="ru-RU" sz="1400" b="0" dirty="0" smtClean="0">
                <a:latin typeface="Calibri" panose="020F0502020204030204" pitchFamily="34" charset="0"/>
                <a:cs typeface="Calibri"/>
              </a:rPr>
              <a:t>запроса</a:t>
            </a:r>
            <a:endParaRPr lang="en-US" sz="1400" b="0" dirty="0" smtClean="0">
              <a:latin typeface="Calibri" panose="020F0502020204030204" pitchFamily="34" charset="0"/>
              <a:cs typeface="Calibri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ru-RU" sz="1400" b="0" dirty="0">
              <a:latin typeface="Calibri" panose="020F0502020204030204" pitchFamily="34" charset="0"/>
              <a:cs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47582" y="3657938"/>
            <a:ext cx="1310104" cy="37446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ts val="2160"/>
              </a:lnSpc>
            </a:pPr>
            <a:r>
              <a:rPr lang="ru-RU" sz="5000" dirty="0" smtClean="0">
                <a:solidFill>
                  <a:schemeClr val="accent3"/>
                </a:solidFill>
                <a:latin typeface="Calibri" panose="020F0502020204030204" pitchFamily="34" charset="0"/>
                <a:cs typeface="Calibri"/>
              </a:rPr>
              <a:t>30%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8797" y="3659836"/>
            <a:ext cx="1570492" cy="37446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ts val="2160"/>
              </a:lnSpc>
            </a:pPr>
            <a:r>
              <a:rPr lang="ru-RU" sz="5000" dirty="0" smtClean="0">
                <a:solidFill>
                  <a:schemeClr val="accent1"/>
                </a:solidFill>
                <a:latin typeface="Calibri" panose="020F0502020204030204" pitchFamily="34" charset="0"/>
                <a:cs typeface="Calibri"/>
              </a:rPr>
              <a:t>30%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37854" y="4264404"/>
            <a:ext cx="1892763" cy="37446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ts val="2160"/>
              </a:lnSpc>
            </a:pPr>
            <a:r>
              <a:rPr lang="ru-RU" sz="5000" dirty="0" smtClean="0">
                <a:solidFill>
                  <a:schemeClr val="accent6"/>
                </a:solidFill>
                <a:latin typeface="Calibri" panose="020F0502020204030204" pitchFamily="34" charset="0"/>
                <a:cs typeface="Calibri"/>
              </a:rPr>
              <a:t>70%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498448" y="3378464"/>
            <a:ext cx="1783060" cy="3642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160"/>
              </a:lnSpc>
            </a:pPr>
            <a:r>
              <a:rPr lang="ru-RU" sz="1600" dirty="0" smtClean="0">
                <a:solidFill>
                  <a:srgbClr val="000000"/>
                </a:solidFill>
                <a:latin typeface="Calibri" panose="020F0502020204030204" pitchFamily="34" charset="0"/>
                <a:cs typeface="Calibri"/>
              </a:rPr>
              <a:t>НА CПЕЦПРОЕКТЫ </a:t>
            </a:r>
            <a:endParaRPr lang="ru-RU" sz="1600" dirty="0">
              <a:solidFill>
                <a:srgbClr val="000000"/>
              </a:solidFill>
              <a:latin typeface="Calibri" panose="020F0502020204030204" pitchFamily="34" charset="0"/>
              <a:cs typeface="Calibri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957233" y="3378464"/>
            <a:ext cx="1168910" cy="3642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160"/>
              </a:lnSpc>
            </a:pPr>
            <a:r>
              <a:rPr lang="ru-RU" sz="1600" dirty="0" smtClean="0">
                <a:solidFill>
                  <a:srgbClr val="000000"/>
                </a:solidFill>
                <a:latin typeface="Calibri" panose="020F0502020204030204" pitchFamily="34" charset="0"/>
                <a:cs typeface="Calibri"/>
              </a:rPr>
              <a:t>НА ТИЗЕРЫ </a:t>
            </a:r>
            <a:endParaRPr lang="ru-RU" sz="1600" dirty="0">
              <a:solidFill>
                <a:srgbClr val="000000"/>
              </a:solidFill>
              <a:latin typeface="Calibri" panose="020F0502020204030204" pitchFamily="34" charset="0"/>
              <a:cs typeface="Calibri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508098" y="3979168"/>
            <a:ext cx="2856882" cy="656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160"/>
              </a:lnSpc>
            </a:pPr>
            <a:r>
              <a:rPr lang="ru-RU" sz="1600" dirty="0" smtClean="0">
                <a:solidFill>
                  <a:srgbClr val="000000"/>
                </a:solidFill>
                <a:latin typeface="Calibri" panose="020F0502020204030204" pitchFamily="34" charset="0"/>
                <a:cs typeface="Calibri"/>
              </a:rPr>
              <a:t>НА СИСТЕМНЫЕ</a:t>
            </a:r>
            <a:r>
              <a:rPr lang="en-US" sz="1600" dirty="0" smtClean="0">
                <a:solidFill>
                  <a:srgbClr val="000000"/>
                </a:solidFill>
                <a:latin typeface="Calibri" panose="020F0502020204030204" pitchFamily="34" charset="0"/>
                <a:cs typeface="Calibri"/>
              </a:rPr>
              <a:t/>
            </a:r>
            <a:br>
              <a:rPr lang="en-US" sz="1600" dirty="0" smtClean="0">
                <a:solidFill>
                  <a:srgbClr val="000000"/>
                </a:solidFill>
                <a:latin typeface="Calibri" panose="020F0502020204030204" pitchFamily="34" charset="0"/>
                <a:cs typeface="Calibri"/>
              </a:rPr>
            </a:br>
            <a:r>
              <a:rPr lang="ru-RU" sz="1600" dirty="0" smtClean="0">
                <a:solidFill>
                  <a:srgbClr val="000000"/>
                </a:solidFill>
                <a:latin typeface="Calibri" panose="020F0502020204030204" pitchFamily="34" charset="0"/>
                <a:cs typeface="Calibri"/>
              </a:rPr>
              <a:t>ЗАГЛУШКИ</a:t>
            </a:r>
            <a:endParaRPr lang="ru-RU" sz="1600" dirty="0">
              <a:solidFill>
                <a:srgbClr val="000000"/>
              </a:solidFill>
              <a:latin typeface="Calibri" panose="020F0502020204030204" pitchFamily="34" charset="0"/>
              <a:cs typeface="Calibri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957233" y="3982275"/>
            <a:ext cx="2770009" cy="6412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ts val="2160"/>
              </a:lnSpc>
            </a:pPr>
            <a:r>
              <a:rPr lang="ru-RU" sz="1600" dirty="0" smtClean="0">
                <a:solidFill>
                  <a:srgbClr val="000000"/>
                </a:solidFill>
                <a:latin typeface="Calibri" panose="020F0502020204030204" pitchFamily="34" charset="0"/>
                <a:cs typeface="Calibri"/>
              </a:rPr>
              <a:t>НА УЧЕТ ДОПОЛНИТЕЛЬНЫХ</a:t>
            </a:r>
            <a:br>
              <a:rPr lang="ru-RU" sz="1600" dirty="0" smtClean="0">
                <a:solidFill>
                  <a:srgbClr val="000000"/>
                </a:solidFill>
                <a:latin typeface="Calibri" panose="020F0502020204030204" pitchFamily="34" charset="0"/>
                <a:cs typeface="Calibri"/>
              </a:rPr>
            </a:br>
            <a:r>
              <a:rPr lang="ru-RU" sz="1600" dirty="0" smtClean="0">
                <a:solidFill>
                  <a:srgbClr val="000000"/>
                </a:solidFill>
                <a:latin typeface="Calibri" panose="020F0502020204030204" pitchFamily="34" charset="0"/>
                <a:cs typeface="Calibri"/>
              </a:rPr>
              <a:t>СОБЫТИЙ В БАННЕРАХ</a:t>
            </a:r>
            <a:endParaRPr lang="ru-RU" sz="1600" dirty="0">
              <a:solidFill>
                <a:srgbClr val="000000"/>
              </a:solidFill>
              <a:latin typeface="Calibri" panose="020F0502020204030204" pitchFamily="34" charset="0"/>
              <a:cs typeface="Calibri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33386" y="2801997"/>
            <a:ext cx="4572000" cy="868304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>
              <a:spcBef>
                <a:spcPts val="2400"/>
              </a:spcBef>
              <a:spcAft>
                <a:spcPts val="2400"/>
              </a:spcAft>
              <a:buFont typeface="Arial" pitchFamily="34" charset="0"/>
              <a:buNone/>
            </a:pPr>
            <a:r>
              <a:rPr lang="ru-RU" sz="3200" dirty="0" smtClean="0">
                <a:solidFill>
                  <a:schemeClr val="tx2"/>
                </a:solidFill>
                <a:latin typeface="Calibri" panose="020F0502020204030204" pitchFamily="34" charset="0"/>
                <a:cs typeface="Calibri"/>
              </a:rPr>
              <a:t>Скидки:</a:t>
            </a:r>
            <a:endParaRPr lang="ru-RU" sz="3200" dirty="0">
              <a:solidFill>
                <a:schemeClr val="tx2"/>
              </a:solidFill>
              <a:latin typeface="Calibri" panose="020F0502020204030204" pitchFamily="34" charset="0"/>
              <a:cs typeface="Calibri"/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416067" y="2350758"/>
            <a:ext cx="2726111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Рисунок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6782" y="1564529"/>
            <a:ext cx="1743741" cy="1583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021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-16916"/>
            <a:ext cx="9144000" cy="51604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1035602" y="1"/>
            <a:ext cx="2507698" cy="368300"/>
          </a:xfrm>
        </p:spPr>
        <p:txBody>
          <a:bodyPr/>
          <a:lstStyle/>
          <a:p>
            <a:r>
              <a:rPr lang="ru-RU" sz="1800" dirty="0" smtClean="0">
                <a:latin typeface="Calibri" panose="020F0502020204030204" pitchFamily="34" charset="0"/>
                <a:cs typeface="Calibri"/>
              </a:rPr>
              <a:t>Диапазонный</a:t>
            </a:r>
            <a:r>
              <a:rPr lang="en-US" sz="1800" dirty="0" smtClean="0">
                <a:latin typeface="Calibri" panose="020F0502020204030204" pitchFamily="34" charset="0"/>
                <a:cs typeface="Calibri"/>
              </a:rPr>
              <a:t> </a:t>
            </a:r>
            <a:r>
              <a:rPr lang="ru-RU" sz="1800" dirty="0" smtClean="0">
                <a:latin typeface="Calibri" panose="020F0502020204030204" pitchFamily="34" charset="0"/>
                <a:cs typeface="Calibri"/>
              </a:rPr>
              <a:t>прайс</a:t>
            </a:r>
            <a:endParaRPr lang="ru-RU" sz="1800" dirty="0">
              <a:latin typeface="Calibri" panose="020F0502020204030204" pitchFamily="34" charset="0"/>
              <a:cs typeface="Calibri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ph type="tbl" sz="quarter" idx="20"/>
            <p:extLst>
              <p:ext uri="{D42A27DB-BD31-4B8C-83A1-F6EECF244321}">
                <p14:modId xmlns:p14="http://schemas.microsoft.com/office/powerpoint/2010/main" val="2255626521"/>
              </p:ext>
            </p:extLst>
          </p:nvPr>
        </p:nvGraphicFramePr>
        <p:xfrm>
          <a:off x="1127908" y="637260"/>
          <a:ext cx="3279246" cy="4302572"/>
        </p:xfrm>
        <a:graphic>
          <a:graphicData uri="http://schemas.openxmlformats.org/drawingml/2006/table">
            <a:tbl>
              <a:tblPr/>
              <a:tblGrid>
                <a:gridCol w="1027017"/>
                <a:gridCol w="972963"/>
                <a:gridCol w="1279266"/>
              </a:tblGrid>
              <a:tr h="22634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Трафик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за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календарный месяц</a:t>
                      </a:r>
                    </a:p>
                  </a:txBody>
                  <a:tcPr marL="6135" marR="6135" marT="613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Стоимость</a:t>
                      </a:r>
                    </a:p>
                  </a:txBody>
                  <a:tcPr marL="6135" marR="6135" marT="613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285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от</a:t>
                      </a:r>
                    </a:p>
                  </a:txBody>
                  <a:tcPr marL="6135" marR="6135" marT="613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до</a:t>
                      </a:r>
                    </a:p>
                  </a:txBody>
                  <a:tcPr marL="6135" marR="6135" marT="613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до </a:t>
                      </a:r>
                      <a:r>
                        <a:rPr lang="bg-BG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НДС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</a:t>
                      </a:r>
                      <a:r>
                        <a:rPr lang="bg-BG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(руб)</a:t>
                      </a:r>
                      <a:endParaRPr lang="bg-BG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135" marR="6135" marT="613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1964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300 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135" marR="6135" marT="613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3 524 577</a:t>
                      </a:r>
                    </a:p>
                  </a:txBody>
                  <a:tcPr marL="6135" marR="6135" marT="61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3 000</a:t>
                      </a:r>
                    </a:p>
                  </a:txBody>
                  <a:tcPr marL="6135" marR="6135" marT="613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964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3 524 578</a:t>
                      </a:r>
                    </a:p>
                  </a:txBody>
                  <a:tcPr marL="6135" marR="6135" marT="613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5 702 886</a:t>
                      </a:r>
                    </a:p>
                  </a:txBody>
                  <a:tcPr marL="6135" marR="6135" marT="61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4 500</a:t>
                      </a:r>
                    </a:p>
                  </a:txBody>
                  <a:tcPr marL="6135" marR="6135" marT="613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964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5 702 887</a:t>
                      </a:r>
                    </a:p>
                  </a:txBody>
                  <a:tcPr marL="6135" marR="6135" marT="613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9 227 464</a:t>
                      </a:r>
                    </a:p>
                  </a:txBody>
                  <a:tcPr marL="6135" marR="6135" marT="61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6 000</a:t>
                      </a:r>
                    </a:p>
                  </a:txBody>
                  <a:tcPr marL="6135" marR="6135" marT="613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964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9 227 465</a:t>
                      </a:r>
                    </a:p>
                  </a:txBody>
                  <a:tcPr marL="6135" marR="6135" marT="613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14 930 351</a:t>
                      </a:r>
                    </a:p>
                  </a:txBody>
                  <a:tcPr marL="6135" marR="6135" marT="61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8 500</a:t>
                      </a:r>
                    </a:p>
                  </a:txBody>
                  <a:tcPr marL="6135" marR="6135" marT="613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964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14 930 352</a:t>
                      </a:r>
                    </a:p>
                  </a:txBody>
                  <a:tcPr marL="6135" marR="6135" marT="613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24 157 816</a:t>
                      </a:r>
                    </a:p>
                  </a:txBody>
                  <a:tcPr marL="6135" marR="6135" marT="61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12 000</a:t>
                      </a:r>
                    </a:p>
                  </a:txBody>
                  <a:tcPr marL="6135" marR="6135" marT="613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964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24 157 817</a:t>
                      </a:r>
                    </a:p>
                  </a:txBody>
                  <a:tcPr marL="6135" marR="6135" marT="613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39 088 168</a:t>
                      </a:r>
                    </a:p>
                  </a:txBody>
                  <a:tcPr marL="6135" marR="6135" marT="61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18 000</a:t>
                      </a:r>
                    </a:p>
                  </a:txBody>
                  <a:tcPr marL="6135" marR="6135" marT="613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964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39 088 169</a:t>
                      </a:r>
                    </a:p>
                  </a:txBody>
                  <a:tcPr marL="6135" marR="6135" marT="613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63 245 985</a:t>
                      </a:r>
                    </a:p>
                  </a:txBody>
                  <a:tcPr marL="6135" marR="6135" marT="61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24 000</a:t>
                      </a:r>
                    </a:p>
                  </a:txBody>
                  <a:tcPr marL="6135" marR="6135" marT="613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964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63 245 986</a:t>
                      </a:r>
                    </a:p>
                  </a:txBody>
                  <a:tcPr marL="6135" marR="6135" marT="613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102 334 154</a:t>
                      </a:r>
                    </a:p>
                  </a:txBody>
                  <a:tcPr marL="6135" marR="6135" marT="61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34 500</a:t>
                      </a:r>
                    </a:p>
                  </a:txBody>
                  <a:tcPr marL="6135" marR="6135" marT="613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964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102 334 155</a:t>
                      </a:r>
                    </a:p>
                  </a:txBody>
                  <a:tcPr marL="6135" marR="6135" marT="613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165 580 140</a:t>
                      </a:r>
                    </a:p>
                  </a:txBody>
                  <a:tcPr marL="6135" marR="6135" marT="61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45 500</a:t>
                      </a:r>
                    </a:p>
                  </a:txBody>
                  <a:tcPr marL="6135" marR="6135" marT="613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964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165 580 141</a:t>
                      </a:r>
                    </a:p>
                  </a:txBody>
                  <a:tcPr marL="6135" marR="6135" marT="613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267 914 295</a:t>
                      </a:r>
                    </a:p>
                  </a:txBody>
                  <a:tcPr marL="6135" marR="6135" marT="61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66 000</a:t>
                      </a:r>
                    </a:p>
                  </a:txBody>
                  <a:tcPr marL="6135" marR="6135" marT="613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964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267 914 296</a:t>
                      </a:r>
                    </a:p>
                  </a:txBody>
                  <a:tcPr marL="6135" marR="6135" marT="613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433 494 436</a:t>
                      </a:r>
                    </a:p>
                  </a:txBody>
                  <a:tcPr marL="6135" marR="6135" marT="61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90 000</a:t>
                      </a:r>
                    </a:p>
                  </a:txBody>
                  <a:tcPr marL="6135" marR="6135" marT="613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964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433 494 437</a:t>
                      </a:r>
                    </a:p>
                  </a:txBody>
                  <a:tcPr marL="6135" marR="6135" marT="613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701 408 732</a:t>
                      </a:r>
                    </a:p>
                  </a:txBody>
                  <a:tcPr marL="6135" marR="6135" marT="61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126 000</a:t>
                      </a:r>
                    </a:p>
                  </a:txBody>
                  <a:tcPr marL="6135" marR="6135" marT="613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964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701 408 733</a:t>
                      </a:r>
                    </a:p>
                  </a:txBody>
                  <a:tcPr marL="6135" marR="6135" marT="613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1 134 903 169</a:t>
                      </a:r>
                    </a:p>
                  </a:txBody>
                  <a:tcPr marL="6135" marR="6135" marT="61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192 000</a:t>
                      </a:r>
                    </a:p>
                  </a:txBody>
                  <a:tcPr marL="6135" marR="6135" marT="613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964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1 134 903 170</a:t>
                      </a:r>
                    </a:p>
                  </a:txBody>
                  <a:tcPr marL="6135" marR="6135" marT="613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1 836 311 902</a:t>
                      </a:r>
                    </a:p>
                  </a:txBody>
                  <a:tcPr marL="6135" marR="6135" marT="61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282 000</a:t>
                      </a:r>
                    </a:p>
                  </a:txBody>
                  <a:tcPr marL="6135" marR="6135" marT="613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964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1 836 311 903</a:t>
                      </a:r>
                    </a:p>
                  </a:txBody>
                  <a:tcPr marL="6135" marR="6135" marT="613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2 971 215 072</a:t>
                      </a:r>
                    </a:p>
                  </a:txBody>
                  <a:tcPr marL="6135" marR="6135" marT="61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420 000</a:t>
                      </a:r>
                    </a:p>
                  </a:txBody>
                  <a:tcPr marL="6135" marR="6135" marT="613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964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2 971 215 073</a:t>
                      </a:r>
                    </a:p>
                  </a:txBody>
                  <a:tcPr marL="6135" marR="6135" marT="613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4 807 526 975</a:t>
                      </a:r>
                    </a:p>
                  </a:txBody>
                  <a:tcPr marL="6135" marR="6135" marT="61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600 000</a:t>
                      </a:r>
                    </a:p>
                  </a:txBody>
                  <a:tcPr marL="6135" marR="6135" marT="613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964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4 807 526 976 </a:t>
                      </a:r>
                    </a:p>
                  </a:txBody>
                  <a:tcPr marL="6135" marR="6135" marT="613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7 778 742 048 </a:t>
                      </a:r>
                    </a:p>
                  </a:txBody>
                  <a:tcPr marL="6135" marR="6135" marT="61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780 000</a:t>
                      </a:r>
                    </a:p>
                  </a:txBody>
                  <a:tcPr marL="6135" marR="6135" marT="613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626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7 778 742 049 </a:t>
                      </a:r>
                    </a:p>
                  </a:txBody>
                  <a:tcPr marL="6135" marR="6135" marT="613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12 586 269 024 </a:t>
                      </a:r>
                    </a:p>
                  </a:txBody>
                  <a:tcPr marL="6135" marR="6135" marT="61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1 100 000</a:t>
                      </a:r>
                    </a:p>
                  </a:txBody>
                  <a:tcPr marL="6135" marR="6135" marT="613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7" name="Текст 1"/>
          <p:cNvSpPr>
            <a:spLocks noGrp="1"/>
          </p:cNvSpPr>
          <p:nvPr>
            <p:ph type="body" sz="quarter" idx="10"/>
          </p:nvPr>
        </p:nvSpPr>
        <p:spPr>
          <a:xfrm>
            <a:off x="4541692" y="0"/>
            <a:ext cx="2811608" cy="469900"/>
          </a:xfrm>
        </p:spPr>
        <p:txBody>
          <a:bodyPr/>
          <a:lstStyle/>
          <a:p>
            <a:r>
              <a:rPr lang="ru-RU" sz="1800" dirty="0" smtClean="0">
                <a:latin typeface="Calibri" panose="020F0502020204030204" pitchFamily="34" charset="0"/>
                <a:cs typeface="Calibri"/>
              </a:rPr>
              <a:t>Дополнительные услуги</a:t>
            </a:r>
            <a:endParaRPr lang="ru-RU" sz="1800" dirty="0">
              <a:latin typeface="Calibri" panose="020F0502020204030204" pitchFamily="34" charset="0"/>
              <a:cs typeface="Calibri"/>
            </a:endParaRPr>
          </a:p>
        </p:txBody>
      </p:sp>
      <p:graphicFrame>
        <p:nvGraphicFramePr>
          <p:cNvPr id="11" name="Таблиц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1263191"/>
              </p:ext>
            </p:extLst>
          </p:nvPr>
        </p:nvGraphicFramePr>
        <p:xfrm>
          <a:off x="4628936" y="637265"/>
          <a:ext cx="3892764" cy="4195014"/>
        </p:xfrm>
        <a:graphic>
          <a:graphicData uri="http://schemas.openxmlformats.org/drawingml/2006/table">
            <a:tbl>
              <a:tblPr/>
              <a:tblGrid>
                <a:gridCol w="3892764"/>
              </a:tblGrid>
              <a:tr h="180523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Услуга</a:t>
                      </a:r>
                    </a:p>
                  </a:txBody>
                  <a:tcPr marL="6215" marR="6215" marT="621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98760">
                <a:tc>
                  <a:txBody>
                    <a:bodyPr/>
                    <a:lstStyle/>
                    <a:p>
                      <a:pPr marL="7200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 Аудиторный </a:t>
                      </a:r>
                      <a:r>
                        <a:rPr lang="ru-RU" sz="9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таргетинг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 (один сегмент)</a:t>
                      </a:r>
                    </a:p>
                    <a:p>
                      <a:pPr marL="7200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Аудиторный </a:t>
                      </a:r>
                      <a:r>
                        <a:rPr lang="ru-RU" sz="9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таргетинг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 (пересечение</a:t>
                      </a:r>
                      <a:r>
                        <a:rPr lang="ru-RU" sz="9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 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 двух и более сегментов)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215" marR="6215" marT="621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85444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Хранение и предоставление по запросам баннеров, размером более 0,6Мб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215" marR="6215" marT="621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36876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9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Ретаргетинг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215" marR="6215" marT="621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45505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Стандартный отчет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215" marR="6215" marT="621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98760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Нестандартные данные с созданием нового скрипта   (ранее услуга называлась Создание </a:t>
                      </a:r>
                      <a:r>
                        <a:rPr lang="ru-RU" sz="9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Excel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-отчета по спецпроекту и/или скрипту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215" marR="6215" marT="621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29702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Нестандартные данные и выборки по внутренним интерфейсам Системы (посредством  </a:t>
                      </a:r>
                      <a:r>
                        <a:rPr lang="ru-RU" sz="9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Octopussy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 и </a:t>
                      </a:r>
                      <a:r>
                        <a:rPr lang="ru-RU" sz="9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history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, </a:t>
                      </a:r>
                      <a:r>
                        <a:rPr lang="ru-RU" sz="9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tt_server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, </a:t>
                      </a:r>
                      <a:r>
                        <a:rPr lang="ru-RU" sz="9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dbserver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, </a:t>
                      </a:r>
                      <a:r>
                        <a:rPr lang="ru-RU" sz="9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adan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,  </a:t>
                      </a:r>
                      <a:r>
                        <a:rPr lang="ru-RU" sz="9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sql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 базы данных)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215" marR="6215" marT="621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76809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Исправление баннера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215" marR="6215" marT="621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45505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Адаптация баннера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215" marR="6215" marT="621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85444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Настройка специального кода баннерного места Системы для Заказчика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215" marR="6215" marT="621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67818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Аудит и </a:t>
                      </a:r>
                      <a:r>
                        <a:rPr lang="ru-RU" sz="9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перевнедрение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 кодов Системы по баннерным местам сайта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215" marR="6215" marT="621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36876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9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Аккаунтинг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 регулярный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215" marR="6215" marT="621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98760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Техническое обеспечение передачи меток трафика* и учет прямых размещений баннеров на веб-сайте заказчика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215" marR="6215" marT="621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61283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Предоставление списка </a:t>
                      </a:r>
                      <a:r>
                        <a:rPr lang="ru-RU" sz="9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кук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215" marR="6215" marT="621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25379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Отчет по качеству аудитории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215" marR="6215" marT="621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3" name="Текст 3"/>
          <p:cNvSpPr>
            <a:spLocks noGrp="1"/>
          </p:cNvSpPr>
          <p:nvPr>
            <p:ph type="body" sz="quarter" idx="19"/>
          </p:nvPr>
        </p:nvSpPr>
        <p:spPr>
          <a:xfrm>
            <a:off x="1063002" y="336691"/>
            <a:ext cx="3153398" cy="336410"/>
          </a:xfrm>
        </p:spPr>
        <p:txBody>
          <a:bodyPr/>
          <a:lstStyle/>
          <a:p>
            <a:r>
              <a:rPr lang="ru-RU" sz="1000" dirty="0">
                <a:solidFill>
                  <a:schemeClr val="tx2"/>
                </a:solidFill>
                <a:latin typeface="Calibri" panose="020F0502020204030204" pitchFamily="34" charset="0"/>
                <a:cs typeface="+mn-cs"/>
                <a:hlinkClick r:id="rId2"/>
              </a:rPr>
              <a:t>Полный </a:t>
            </a:r>
            <a:r>
              <a:rPr lang="ru-RU" sz="1000" dirty="0" smtClean="0">
                <a:solidFill>
                  <a:schemeClr val="tx2"/>
                </a:solidFill>
                <a:latin typeface="Calibri" panose="020F0502020204030204" pitchFamily="34" charset="0"/>
                <a:cs typeface="+mn-cs"/>
                <a:hlinkClick r:id="rId2"/>
              </a:rPr>
              <a:t>прайс:</a:t>
            </a:r>
            <a:r>
              <a:rPr lang="en-US" sz="1000" dirty="0" smtClean="0">
                <a:solidFill>
                  <a:schemeClr val="tx2"/>
                </a:solidFill>
                <a:latin typeface="Calibri" panose="020F0502020204030204" pitchFamily="34" charset="0"/>
                <a:cs typeface="+mn-cs"/>
                <a:hlinkClick r:id="rId2"/>
              </a:rPr>
              <a:t> http</a:t>
            </a:r>
            <a:r>
              <a:rPr lang="en-US" sz="1000" dirty="0">
                <a:solidFill>
                  <a:schemeClr val="tx2"/>
                </a:solidFill>
                <a:latin typeface="Calibri" panose="020F0502020204030204" pitchFamily="34" charset="0"/>
                <a:cs typeface="+mn-cs"/>
                <a:hlinkClick r:id="rId2"/>
              </a:rPr>
              <a:t>://www.adriver.ru/publisher/price/</a:t>
            </a:r>
            <a:endParaRPr lang="ru-RU" sz="1000" dirty="0">
              <a:solidFill>
                <a:schemeClr val="tx2"/>
              </a:solidFill>
              <a:latin typeface="Calibri" panose="020F0502020204030204" pitchFamily="34" charset="0"/>
              <a:cs typeface="+mn-cs"/>
              <a:hlinkClick r:id="rId2"/>
            </a:endParaRPr>
          </a:p>
        </p:txBody>
      </p:sp>
      <p:sp>
        <p:nvSpPr>
          <p:cNvPr id="8" name="Текст 1"/>
          <p:cNvSpPr>
            <a:spLocks noGrp="1"/>
          </p:cNvSpPr>
          <p:nvPr>
            <p:ph type="body" sz="quarter" idx="10"/>
          </p:nvPr>
        </p:nvSpPr>
        <p:spPr>
          <a:xfrm>
            <a:off x="4567092" y="4660900"/>
            <a:ext cx="2811608" cy="234950"/>
          </a:xfrm>
        </p:spPr>
        <p:txBody>
          <a:bodyPr/>
          <a:lstStyle/>
          <a:p>
            <a:r>
              <a:rPr lang="ru-RU" sz="1200" dirty="0">
                <a:latin typeface="Calibri" panose="020F0502020204030204" pitchFamily="34" charset="0"/>
                <a:cs typeface="Calibri"/>
              </a:rPr>
              <a:t>и</a:t>
            </a:r>
            <a:r>
              <a:rPr lang="ru-RU" sz="1200" dirty="0" smtClean="0">
                <a:latin typeface="Calibri" panose="020F0502020204030204" pitchFamily="34" charset="0"/>
                <a:cs typeface="Calibri"/>
              </a:rPr>
              <a:t> другие </a:t>
            </a:r>
            <a:endParaRPr lang="ru-RU" sz="1200" dirty="0">
              <a:latin typeface="Calibri" panose="020F0502020204030204" pitchFamily="34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24697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311554" y="185559"/>
            <a:ext cx="5616574" cy="665192"/>
          </a:xfrm>
        </p:spPr>
        <p:txBody>
          <a:bodyPr/>
          <a:lstStyle/>
          <a:p>
            <a:r>
              <a:rPr lang="ru-RU" sz="3200" dirty="0" smtClean="0">
                <a:solidFill>
                  <a:schemeClr val="tx2"/>
                </a:solidFill>
                <a:latin typeface="Calibri" panose="020F0502020204030204" pitchFamily="34" charset="0"/>
              </a:rPr>
              <a:t>Финансовая сверка</a:t>
            </a:r>
            <a:endParaRPr lang="ru-RU" sz="32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212" y="1198727"/>
            <a:ext cx="5255734" cy="3588208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5335468" y="1326821"/>
            <a:ext cx="3311866" cy="2692139"/>
          </a:xfrm>
        </p:spPr>
        <p:txBody>
          <a:bodyPr anchor="t"/>
          <a:lstStyle/>
          <a:p>
            <a:pPr>
              <a:lnSpc>
                <a:spcPct val="100000"/>
              </a:lnSpc>
            </a:pPr>
            <a:r>
              <a:rPr lang="ru-RU" sz="2000" b="0" dirty="0" smtClean="0">
                <a:latin typeface="Calibri" panose="020F0502020204030204" pitchFamily="34" charset="0"/>
              </a:rPr>
              <a:t>В интерфейсе для вас ежемесячно будет доступна детализация по оказанным услугам. Это данные, на основании которых выставляется счет</a:t>
            </a:r>
            <a:endParaRPr lang="ru-RU" sz="2000" b="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711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ru-RU" dirty="0" smtClean="0">
                <a:latin typeface="Calibri" panose="020F0502020204030204" pitchFamily="34" charset="0"/>
              </a:rPr>
              <a:t>Клиентская поддержка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ru-RU" dirty="0" smtClean="0">
                <a:latin typeface="Calibri" panose="020F0502020204030204" pitchFamily="34" charset="0"/>
              </a:rPr>
              <a:t>Контакты</a:t>
            </a:r>
            <a:endParaRPr lang="ru-RU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979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43830" y="33585"/>
            <a:ext cx="6338576" cy="66519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200" dirty="0" smtClean="0">
                <a:solidFill>
                  <a:schemeClr val="tx2"/>
                </a:solidFill>
                <a:latin typeface="Calibri" panose="020F0502020204030204" pitchFamily="34" charset="0"/>
                <a:cs typeface="Calibri"/>
              </a:rPr>
              <a:t>Для вас всегда в нашей системе</a:t>
            </a:r>
            <a:endParaRPr lang="ru-RU" sz="3200" dirty="0">
              <a:solidFill>
                <a:schemeClr val="tx2"/>
              </a:solidFill>
              <a:latin typeface="Calibri" panose="020F0502020204030204" pitchFamily="34" charset="0"/>
              <a:cs typeface="Calibri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/>
          </p:nvPr>
        </p:nvSpPr>
        <p:spPr>
          <a:xfrm>
            <a:off x="343830" y="672562"/>
            <a:ext cx="5928253" cy="2030359"/>
          </a:xfrm>
        </p:spPr>
        <p:txBody>
          <a:bodyPr/>
          <a:lstStyle/>
          <a:p>
            <a:pPr marL="285750" indent="-285750"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ru-RU" sz="14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/>
              </a:rPr>
              <a:t>Личный менеджер по внедрению</a:t>
            </a: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ru-RU" sz="14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/>
              </a:rPr>
              <a:t>Готовый к старту аккаунт</a:t>
            </a: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ru-RU" sz="1400" b="0" dirty="0">
                <a:solidFill>
                  <a:srgbClr val="000000"/>
                </a:solidFill>
                <a:latin typeface="Calibri" panose="020F0502020204030204" pitchFamily="34" charset="0"/>
                <a:cs typeface="Calibri"/>
              </a:rPr>
              <a:t>Старт первых кампаний через 24 часа</a:t>
            </a: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ru-RU" sz="14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/>
              </a:rPr>
              <a:t>Удобное обучение</a:t>
            </a: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ru-RU" sz="14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/>
              </a:rPr>
              <a:t>Дружелюбный и быстрый саппорт</a:t>
            </a:r>
          </a:p>
        </p:txBody>
      </p:sp>
      <p:sp>
        <p:nvSpPr>
          <p:cNvPr id="15" name="Текст 5"/>
          <p:cNvSpPr>
            <a:spLocks noGrp="1"/>
          </p:cNvSpPr>
          <p:nvPr>
            <p:ph type="body" sz="quarter" idx="10"/>
          </p:nvPr>
        </p:nvSpPr>
        <p:spPr>
          <a:xfrm>
            <a:off x="343830" y="2877539"/>
            <a:ext cx="7773984" cy="419659"/>
          </a:xfrm>
        </p:spPr>
        <p:txBody>
          <a:bodyPr/>
          <a:lstStyle/>
          <a:p>
            <a:r>
              <a:rPr lang="ru-RU" sz="2000" dirty="0" smtClean="0">
                <a:solidFill>
                  <a:schemeClr val="tx2"/>
                </a:solidFill>
                <a:latin typeface="Calibri" panose="020F0502020204030204" pitchFamily="34" charset="0"/>
                <a:cs typeface="Calibri"/>
              </a:rPr>
              <a:t>Поэтому нас уже выбрали более 200 издателей:</a:t>
            </a:r>
            <a:endParaRPr lang="ru-RU" sz="2000" dirty="0">
              <a:solidFill>
                <a:schemeClr val="tx2"/>
              </a:solidFill>
              <a:latin typeface="Calibri" panose="020F0502020204030204" pitchFamily="34" charset="0"/>
              <a:cs typeface="Calibri"/>
            </a:endParaRPr>
          </a:p>
        </p:txBody>
      </p:sp>
      <p:pic>
        <p:nvPicPr>
          <p:cNvPr id="20" name="Изображение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5599" y="4212168"/>
            <a:ext cx="1117600" cy="623423"/>
          </a:xfrm>
          <a:prstGeom prst="rect">
            <a:avLst/>
          </a:prstGeom>
        </p:spPr>
      </p:pic>
      <p:pic>
        <p:nvPicPr>
          <p:cNvPr id="22" name="Изображение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199" y="3479801"/>
            <a:ext cx="890210" cy="584200"/>
          </a:xfrm>
          <a:prstGeom prst="rect">
            <a:avLst/>
          </a:prstGeom>
        </p:spPr>
      </p:pic>
      <p:pic>
        <p:nvPicPr>
          <p:cNvPr id="28" name="Изображение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5565" y="3513668"/>
            <a:ext cx="1106310" cy="474133"/>
          </a:xfrm>
          <a:prstGeom prst="rect">
            <a:avLst/>
          </a:prstGeom>
        </p:spPr>
      </p:pic>
      <p:pic>
        <p:nvPicPr>
          <p:cNvPr id="29" name="Изображение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06535" y="3494191"/>
            <a:ext cx="1193798" cy="519009"/>
          </a:xfrm>
          <a:prstGeom prst="rect">
            <a:avLst/>
          </a:prstGeom>
        </p:spPr>
      </p:pic>
      <p:pic>
        <p:nvPicPr>
          <p:cNvPr id="30" name="Изображение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8066" y="3636432"/>
            <a:ext cx="1295766" cy="232833"/>
          </a:xfrm>
          <a:prstGeom prst="rect">
            <a:avLst/>
          </a:prstGeom>
        </p:spPr>
      </p:pic>
      <p:pic>
        <p:nvPicPr>
          <p:cNvPr id="31" name="Изображение 3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7306" y="4322010"/>
            <a:ext cx="1626543" cy="237067"/>
          </a:xfrm>
          <a:prstGeom prst="rect">
            <a:avLst/>
          </a:prstGeom>
        </p:spPr>
      </p:pic>
      <p:pic>
        <p:nvPicPr>
          <p:cNvPr id="16" name="Рисунок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380" y="3932597"/>
            <a:ext cx="1472654" cy="932434"/>
          </a:xfrm>
          <a:prstGeom prst="rect">
            <a:avLst/>
          </a:prstGeom>
        </p:spPr>
      </p:pic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64201" y="4157134"/>
            <a:ext cx="1303867" cy="626533"/>
          </a:xfrm>
          <a:prstGeom prst="rect">
            <a:avLst/>
          </a:prstGeom>
        </p:spPr>
      </p:pic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38400" y="3401292"/>
            <a:ext cx="1253067" cy="569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929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Текст 46"/>
          <p:cNvSpPr>
            <a:spLocks noGrp="1"/>
          </p:cNvSpPr>
          <p:nvPr>
            <p:ph type="body" sz="quarter" idx="10"/>
          </p:nvPr>
        </p:nvSpPr>
        <p:spPr>
          <a:xfrm>
            <a:off x="821267" y="1076853"/>
            <a:ext cx="2235200" cy="430213"/>
          </a:xfrm>
        </p:spPr>
        <p:txBody>
          <a:bodyPr/>
          <a:lstStyle/>
          <a:p>
            <a:r>
              <a:rPr lang="ru-RU" sz="2000" dirty="0" smtClean="0">
                <a:latin typeface="Calibri" panose="020F0502020204030204" pitchFamily="34" charset="0"/>
              </a:rPr>
              <a:t>Регистрация</a:t>
            </a:r>
            <a:endParaRPr lang="ru-RU" sz="2000" dirty="0">
              <a:latin typeface="Calibri" panose="020F0502020204030204" pitchFamily="34" charset="0"/>
            </a:endParaRPr>
          </a:p>
        </p:txBody>
      </p:sp>
      <p:sp>
        <p:nvSpPr>
          <p:cNvPr id="50" name="Текст 49"/>
          <p:cNvSpPr>
            <a:spLocks noGrp="1"/>
          </p:cNvSpPr>
          <p:nvPr>
            <p:ph type="body" sz="quarter" idx="14"/>
          </p:nvPr>
        </p:nvSpPr>
        <p:spPr>
          <a:xfrm>
            <a:off x="821267" y="4591579"/>
            <a:ext cx="4321175" cy="336020"/>
          </a:xfrm>
        </p:spPr>
        <p:txBody>
          <a:bodyPr/>
          <a:lstStyle/>
          <a:p>
            <a:pPr>
              <a:lnSpc>
                <a:spcPts val="1560"/>
              </a:lnSpc>
              <a:spcAft>
                <a:spcPts val="0"/>
              </a:spcAft>
            </a:pPr>
            <a:r>
              <a:rPr lang="ru-RU" sz="1000" dirty="0">
                <a:solidFill>
                  <a:srgbClr val="0079BD"/>
                </a:solidFill>
                <a:latin typeface="Calibri" panose="020F0502020204030204" pitchFamily="34" charset="0"/>
              </a:rPr>
              <a:t>Команда </a:t>
            </a:r>
            <a:r>
              <a:rPr lang="en-US" sz="1000" dirty="0">
                <a:solidFill>
                  <a:srgbClr val="0079BD"/>
                </a:solidFill>
                <a:latin typeface="Calibri" panose="020F0502020204030204" pitchFamily="34" charset="0"/>
              </a:rPr>
              <a:t>AdRiver </a:t>
            </a:r>
            <a:r>
              <a:rPr lang="ru-RU" sz="1000" dirty="0">
                <a:solidFill>
                  <a:srgbClr val="0079BD"/>
                </a:solidFill>
                <a:latin typeface="Calibri" panose="020F0502020204030204" pitchFamily="34" charset="0"/>
              </a:rPr>
              <a:t>всегда рада помочь в решении ваших </a:t>
            </a:r>
            <a:r>
              <a:rPr lang="ru-RU" sz="1000" dirty="0" smtClean="0">
                <a:solidFill>
                  <a:srgbClr val="0079BD"/>
                </a:solidFill>
                <a:latin typeface="Calibri" panose="020F0502020204030204" pitchFamily="34" charset="0"/>
              </a:rPr>
              <a:t>задач!</a:t>
            </a:r>
            <a:endParaRPr lang="ru-RU" sz="1000" dirty="0">
              <a:solidFill>
                <a:srgbClr val="0079BD"/>
              </a:solidFill>
              <a:latin typeface="Calibri" panose="020F0502020204030204" pitchFamily="34" charset="0"/>
            </a:endParaRPr>
          </a:p>
        </p:txBody>
      </p:sp>
      <p:sp>
        <p:nvSpPr>
          <p:cNvPr id="53" name="Текст 52"/>
          <p:cNvSpPr>
            <a:spLocks noGrp="1"/>
          </p:cNvSpPr>
          <p:nvPr>
            <p:ph type="body" sz="quarter" idx="17"/>
          </p:nvPr>
        </p:nvSpPr>
        <p:spPr>
          <a:xfrm>
            <a:off x="5435600" y="1857874"/>
            <a:ext cx="2438400" cy="1384859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ru-RU" dirty="0">
                <a:latin typeface="Calibri" panose="020F0502020204030204" pitchFamily="34" charset="0"/>
              </a:rPr>
              <a:t>Телефон: (495) 981-34-</a:t>
            </a:r>
            <a:r>
              <a:rPr lang="ru-RU" dirty="0" smtClean="0">
                <a:latin typeface="Calibri" panose="020F0502020204030204" pitchFamily="34" charset="0"/>
              </a:rPr>
              <a:t>00</a:t>
            </a:r>
          </a:p>
          <a:p>
            <a:pPr>
              <a:spcAft>
                <a:spcPts val="0"/>
              </a:spcAft>
            </a:pPr>
            <a:r>
              <a:rPr lang="en-US" dirty="0">
                <a:solidFill>
                  <a:srgbClr val="0079BD"/>
                </a:solidFill>
                <a:latin typeface="Calibri" panose="020F0502020204030204" pitchFamily="34" charset="0"/>
                <a:hlinkClick r:id="rId3"/>
              </a:rPr>
              <a:t>sales@</a:t>
            </a:r>
            <a:r>
              <a:rPr lang="en-US" dirty="0" smtClean="0">
                <a:solidFill>
                  <a:srgbClr val="0079BD"/>
                </a:solidFill>
                <a:latin typeface="Calibri" panose="020F0502020204030204" pitchFamily="34" charset="0"/>
                <a:hlinkClick r:id="rId3"/>
              </a:rPr>
              <a:t>adriver.ru</a:t>
            </a:r>
            <a:endParaRPr lang="en-US" dirty="0" smtClean="0">
              <a:solidFill>
                <a:srgbClr val="0079BD"/>
              </a:solidFill>
              <a:latin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11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Евгения </a:t>
            </a:r>
            <a:r>
              <a:rPr lang="ru-RU" sz="1100" dirty="0">
                <a:solidFill>
                  <a:srgbClr val="000000"/>
                </a:solidFill>
                <a:latin typeface="Calibri" panose="020F0502020204030204" pitchFamily="34" charset="0"/>
              </a:rPr>
              <a:t>Мартынюк</a:t>
            </a: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0079BD"/>
                </a:solidFill>
                <a:latin typeface="Calibri" panose="020F0502020204030204" pitchFamily="34" charset="0"/>
                <a:hlinkClick r:id="rId4"/>
              </a:rPr>
              <a:t>e.martynyuk</a:t>
            </a:r>
            <a:r>
              <a:rPr lang="ru-RU" dirty="0">
                <a:solidFill>
                  <a:srgbClr val="0079BD"/>
                </a:solidFill>
                <a:latin typeface="Calibri" panose="020F0502020204030204" pitchFamily="34" charset="0"/>
                <a:hlinkClick r:id="rId4"/>
              </a:rPr>
              <a:t>@</a:t>
            </a:r>
            <a:r>
              <a:rPr lang="ru-RU" dirty="0" smtClean="0">
                <a:solidFill>
                  <a:srgbClr val="0079BD"/>
                </a:solidFill>
                <a:latin typeface="Calibri" panose="020F0502020204030204" pitchFamily="34" charset="0"/>
                <a:hlinkClick r:id="rId4"/>
              </a:rPr>
              <a:t>adriver.ru</a:t>
            </a:r>
            <a:endParaRPr lang="ru-RU" dirty="0" smtClean="0">
              <a:solidFill>
                <a:srgbClr val="0079BD"/>
              </a:solidFill>
              <a:latin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1100" dirty="0">
                <a:solidFill>
                  <a:srgbClr val="000000"/>
                </a:solidFill>
                <a:latin typeface="Calibri" panose="020F0502020204030204" pitchFamily="34" charset="0"/>
              </a:rPr>
              <a:t>Полина </a:t>
            </a:r>
            <a:r>
              <a:rPr lang="ru-RU" sz="11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Дубовенко</a:t>
            </a:r>
            <a:endParaRPr lang="en-US" sz="11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nl-NL" dirty="0">
                <a:solidFill>
                  <a:srgbClr val="0079BD"/>
                </a:solidFill>
                <a:latin typeface="Calibri" panose="020F0502020204030204" pitchFamily="34" charset="0"/>
                <a:hlinkClick r:id="rId5"/>
              </a:rPr>
              <a:t>p.dubovenko@</a:t>
            </a:r>
            <a:r>
              <a:rPr lang="nl-NL" dirty="0" smtClean="0">
                <a:solidFill>
                  <a:srgbClr val="0079BD"/>
                </a:solidFill>
                <a:latin typeface="Calibri" panose="020F0502020204030204" pitchFamily="34" charset="0"/>
                <a:hlinkClick r:id="rId5"/>
              </a:rPr>
              <a:t>adriver.ru</a:t>
            </a:r>
            <a:endParaRPr lang="nl-NL" dirty="0" smtClean="0">
              <a:solidFill>
                <a:srgbClr val="0079BD"/>
              </a:solidFill>
              <a:latin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endParaRPr lang="ru-RU" dirty="0">
              <a:solidFill>
                <a:srgbClr val="0079BD"/>
              </a:solidFill>
              <a:latin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endParaRPr lang="ru-RU" sz="11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Текст 46"/>
          <p:cNvSpPr txBox="1">
            <a:spLocks/>
          </p:cNvSpPr>
          <p:nvPr/>
        </p:nvSpPr>
        <p:spPr>
          <a:xfrm>
            <a:off x="5410198" y="1076856"/>
            <a:ext cx="2345268" cy="76041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2400"/>
              </a:spcBef>
              <a:spcAft>
                <a:spcPts val="2400"/>
              </a:spcAft>
              <a:buFont typeface="Arial" pitchFamily="34" charset="0"/>
              <a:buNone/>
              <a:defRPr sz="2400" kern="1200" baseline="0">
                <a:solidFill>
                  <a:schemeClr val="tx1"/>
                </a:solidFill>
                <a:latin typeface="Lucida Sans Unicode" pitchFamily="34" charset="0"/>
                <a:ea typeface="+mn-ea"/>
                <a:cs typeface="Lucida Sans Unicod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Отдел по работе с клиентами</a:t>
            </a:r>
            <a:endParaRPr lang="ru-RU" sz="20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Текст 46"/>
          <p:cNvSpPr txBox="1">
            <a:spLocks/>
          </p:cNvSpPr>
          <p:nvPr/>
        </p:nvSpPr>
        <p:spPr>
          <a:xfrm>
            <a:off x="821267" y="2829454"/>
            <a:ext cx="3335865" cy="4132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2400"/>
              </a:spcBef>
              <a:spcAft>
                <a:spcPts val="2400"/>
              </a:spcAft>
              <a:buFont typeface="Arial" pitchFamily="34" charset="0"/>
              <a:buNone/>
              <a:defRPr sz="2400" kern="1200" baseline="0">
                <a:solidFill>
                  <a:schemeClr val="tx1"/>
                </a:solidFill>
                <a:latin typeface="Lucida Sans Unicode" pitchFamily="34" charset="0"/>
                <a:ea typeface="+mn-ea"/>
                <a:cs typeface="Lucida Sans Unicod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Техническая поддержка</a:t>
            </a:r>
            <a:endParaRPr lang="ru-RU" sz="20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Текст 52"/>
          <p:cNvSpPr>
            <a:spLocks noGrp="1"/>
          </p:cNvSpPr>
          <p:nvPr>
            <p:ph type="body" sz="quarter" idx="17"/>
          </p:nvPr>
        </p:nvSpPr>
        <p:spPr>
          <a:xfrm>
            <a:off x="821267" y="3364943"/>
            <a:ext cx="2548466" cy="538191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ru-RU" dirty="0">
                <a:latin typeface="Calibri" panose="020F0502020204030204" pitchFamily="34" charset="0"/>
              </a:rPr>
              <a:t>Телефон: (812) 438-10-</a:t>
            </a:r>
            <a:r>
              <a:rPr lang="ru-RU" dirty="0" smtClean="0">
                <a:latin typeface="Calibri" panose="020F0502020204030204" pitchFamily="34" charset="0"/>
              </a:rPr>
              <a:t>74</a:t>
            </a:r>
            <a:endParaRPr lang="ru-RU" dirty="0">
              <a:latin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US" dirty="0" err="1">
                <a:solidFill>
                  <a:srgbClr val="0079BD"/>
                </a:solidFill>
                <a:latin typeface="Calibri" panose="020F0502020204030204" pitchFamily="34" charset="0"/>
              </a:rPr>
              <a:t>support@</a:t>
            </a:r>
            <a:r>
              <a:rPr lang="en-US" dirty="0" err="1" smtClean="0">
                <a:solidFill>
                  <a:srgbClr val="0079BD"/>
                </a:solidFill>
                <a:latin typeface="Calibri" panose="020F0502020204030204" pitchFamily="34" charset="0"/>
              </a:rPr>
              <a:t>adriver.ru</a:t>
            </a:r>
            <a:endParaRPr lang="ru-RU" dirty="0">
              <a:solidFill>
                <a:srgbClr val="0079BD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Текст 52"/>
          <p:cNvSpPr>
            <a:spLocks noGrp="1"/>
          </p:cNvSpPr>
          <p:nvPr>
            <p:ph type="body" sz="quarter" idx="17"/>
          </p:nvPr>
        </p:nvSpPr>
        <p:spPr>
          <a:xfrm>
            <a:off x="821267" y="1654676"/>
            <a:ext cx="4089402" cy="910725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ru-RU" sz="1100" dirty="0" smtClean="0">
                <a:latin typeface="Calibri" panose="020F0502020204030204" pitchFamily="34" charset="0"/>
              </a:rPr>
              <a:t>Получить доступ: </a:t>
            </a:r>
            <a:r>
              <a:rPr lang="en-US" sz="1100" dirty="0" smtClean="0">
                <a:latin typeface="Calibri" panose="020F0502020204030204" pitchFamily="34" charset="0"/>
                <a:hlinkClick r:id="rId6"/>
              </a:rPr>
              <a:t>http</a:t>
            </a:r>
            <a:r>
              <a:rPr lang="en-US" sz="1100" dirty="0">
                <a:latin typeface="Calibri" panose="020F0502020204030204" pitchFamily="34" charset="0"/>
                <a:hlinkClick r:id="rId6"/>
              </a:rPr>
              <a:t>://www.adriver.ru/publisher/join</a:t>
            </a:r>
            <a:r>
              <a:rPr lang="en-US" sz="1100" dirty="0" smtClean="0">
                <a:latin typeface="Calibri" panose="020F0502020204030204" pitchFamily="34" charset="0"/>
                <a:hlinkClick r:id="rId6"/>
              </a:rPr>
              <a:t>/</a:t>
            </a:r>
            <a:endParaRPr lang="ru-RU" sz="1100" dirty="0" smtClean="0">
              <a:latin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1100" dirty="0" smtClean="0">
                <a:latin typeface="Calibri" panose="020F0502020204030204" pitchFamily="34" charset="0"/>
              </a:rPr>
              <a:t>Телефон</a:t>
            </a:r>
            <a:r>
              <a:rPr lang="ru-RU" sz="1100" dirty="0">
                <a:latin typeface="Calibri" panose="020F0502020204030204" pitchFamily="34" charset="0"/>
              </a:rPr>
              <a:t>: (495) 981-34-</a:t>
            </a:r>
            <a:r>
              <a:rPr lang="ru-RU" sz="1100" dirty="0" smtClean="0">
                <a:latin typeface="Calibri" panose="020F0502020204030204" pitchFamily="34" charset="0"/>
              </a:rPr>
              <a:t>00</a:t>
            </a:r>
            <a:endParaRPr lang="en-US" sz="1100" dirty="0" smtClean="0">
              <a:latin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11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Ольга </a:t>
            </a:r>
            <a:r>
              <a:rPr lang="ru-RU" sz="11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Рулева</a:t>
            </a:r>
            <a:r>
              <a:rPr lang="ru-RU" sz="11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100" dirty="0" err="1" smtClean="0">
                <a:solidFill>
                  <a:srgbClr val="0079BD"/>
                </a:solidFill>
                <a:latin typeface="Calibri" panose="020F0502020204030204" pitchFamily="34" charset="0"/>
              </a:rPr>
              <a:t>reg_pub@adriver.ru</a:t>
            </a:r>
            <a:endParaRPr lang="ru-RU" sz="1100" dirty="0">
              <a:solidFill>
                <a:srgbClr val="0079BD"/>
              </a:solidFill>
              <a:latin typeface="Calibri" panose="020F0502020204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499100" y="3467785"/>
            <a:ext cx="20320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Calibri"/>
                <a:cs typeface="Calibri"/>
              </a:rPr>
              <a:t>Мы с </a:t>
            </a:r>
            <a:r>
              <a:rPr lang="ru-RU" sz="2000" dirty="0" err="1">
                <a:latin typeface="Calibri"/>
                <a:cs typeface="Calibri"/>
              </a:rPr>
              <a:t>соцсетях</a:t>
            </a:r>
            <a:r>
              <a:rPr lang="ru-RU" sz="2000" dirty="0">
                <a:latin typeface="Calibri"/>
                <a:cs typeface="Calibri"/>
              </a:rPr>
              <a:t> </a:t>
            </a:r>
            <a:endParaRPr lang="en-US" sz="2000" dirty="0" smtClean="0">
              <a:latin typeface="Calibri"/>
              <a:cs typeface="Calibri"/>
            </a:endParaRPr>
          </a:p>
          <a:p>
            <a:r>
              <a:rPr lang="en-US" sz="1200" u="sng" dirty="0" smtClean="0">
                <a:latin typeface="Calibri"/>
                <a:cs typeface="Calibri"/>
                <a:hlinkClick r:id="rId7"/>
              </a:rPr>
              <a:t>FB</a:t>
            </a:r>
            <a:r>
              <a:rPr lang="en-US" sz="1200" dirty="0" smtClean="0">
                <a:latin typeface="Calibri"/>
                <a:cs typeface="Calibri"/>
              </a:rPr>
              <a:t> </a:t>
            </a:r>
          </a:p>
          <a:p>
            <a:r>
              <a:rPr lang="en-US" sz="1200" u="sng" dirty="0" smtClean="0">
                <a:latin typeface="Calibri"/>
                <a:cs typeface="Calibri"/>
                <a:hlinkClick r:id="rId8"/>
              </a:rPr>
              <a:t>VK</a:t>
            </a:r>
            <a:r>
              <a:rPr lang="en-US" sz="1200" dirty="0" smtClean="0">
                <a:latin typeface="Calibri"/>
                <a:cs typeface="Calibri"/>
              </a:rPr>
              <a:t> </a:t>
            </a:r>
          </a:p>
          <a:p>
            <a:r>
              <a:rPr lang="en-US" sz="1200" u="sng" dirty="0" smtClean="0">
                <a:latin typeface="Calibri"/>
                <a:cs typeface="Calibri"/>
                <a:hlinkClick r:id="rId9"/>
              </a:rPr>
              <a:t>YouTube</a:t>
            </a:r>
            <a:r>
              <a:rPr lang="en-US" sz="1200" dirty="0" smtClean="0">
                <a:latin typeface="Calibri"/>
                <a:cs typeface="Calibri"/>
              </a:rPr>
              <a:t> </a:t>
            </a:r>
          </a:p>
          <a:p>
            <a:r>
              <a:rPr lang="en-US" sz="1200" u="sng" dirty="0" smtClean="0">
                <a:latin typeface="Calibri"/>
                <a:cs typeface="Calibri"/>
                <a:hlinkClick r:id="rId10"/>
              </a:rPr>
              <a:t>SlideShare</a:t>
            </a:r>
            <a:endParaRPr lang="ru-RU" sz="12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00447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57" t="33335" r="413" b="144"/>
          <a:stretch/>
        </p:blipFill>
        <p:spPr>
          <a:xfrm rot="-60000" flipH="1">
            <a:off x="-88483" y="-88087"/>
            <a:ext cx="9431530" cy="5313213"/>
          </a:xfrm>
          <a:prstGeom prst="rect">
            <a:avLst/>
          </a:prstGeom>
        </p:spPr>
      </p:pic>
      <p:sp>
        <p:nvSpPr>
          <p:cNvPr id="13" name="Текст 12"/>
          <p:cNvSpPr>
            <a:spLocks noGrp="1"/>
          </p:cNvSpPr>
          <p:nvPr>
            <p:ph type="body" sz="quarter" idx="10"/>
          </p:nvPr>
        </p:nvSpPr>
        <p:spPr>
          <a:xfrm>
            <a:off x="430214" y="198408"/>
            <a:ext cx="6491286" cy="665192"/>
          </a:xfrm>
        </p:spPr>
        <p:txBody>
          <a:bodyPr/>
          <a:lstStyle/>
          <a:p>
            <a:r>
              <a:rPr lang="ru-RU" sz="3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Наши планы</a:t>
            </a:r>
            <a:r>
              <a:rPr lang="en-US" sz="3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ru-RU" sz="3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разработки на 2016 </a:t>
            </a:r>
            <a:endParaRPr lang="ru-RU" sz="32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Текст 3"/>
          <p:cNvSpPr>
            <a:spLocks noGrp="1"/>
          </p:cNvSpPr>
          <p:nvPr>
            <p:ph type="body" sz="quarter" idx="18"/>
          </p:nvPr>
        </p:nvSpPr>
        <p:spPr>
          <a:xfrm>
            <a:off x="146291" y="1063483"/>
            <a:ext cx="5401718" cy="4232417"/>
          </a:xfrm>
        </p:spPr>
        <p:txBody>
          <a:bodyPr/>
          <a:lstStyle/>
          <a:p>
            <a:pPr marL="360000" indent="-360000">
              <a:lnSpc>
                <a:spcPct val="100000"/>
              </a:lnSpc>
              <a:spcAft>
                <a:spcPts val="0"/>
              </a:spcAft>
              <a:buFont typeface="Arial"/>
              <a:buChar char="•"/>
            </a:pPr>
            <a:r>
              <a:rPr lang="ru-RU" sz="1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Упрощение заведения заказа на одной странице</a:t>
            </a:r>
          </a:p>
          <a:p>
            <a:pPr marL="360000" indent="-360000">
              <a:lnSpc>
                <a:spcPct val="100000"/>
              </a:lnSpc>
              <a:spcAft>
                <a:spcPts val="0"/>
              </a:spcAft>
              <a:buFont typeface="Arial"/>
              <a:buChar char="•"/>
            </a:pPr>
            <a:r>
              <a:rPr lang="ru-RU" sz="1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Модуль проверки свободности трафика по параметрам</a:t>
            </a:r>
          </a:p>
          <a:p>
            <a:pPr marL="360000" indent="-360000">
              <a:lnSpc>
                <a:spcPct val="100000"/>
              </a:lnSpc>
              <a:spcAft>
                <a:spcPts val="0"/>
              </a:spcAft>
              <a:buFont typeface="Arial"/>
              <a:buChar char="•"/>
            </a:pPr>
            <a:r>
              <a:rPr lang="ru-RU" sz="1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Расширенная идентификация пользователей (внешние </a:t>
            </a:r>
            <a:r>
              <a:rPr lang="ru-RU" sz="14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куки</a:t>
            </a:r>
            <a:r>
              <a:rPr lang="ru-RU" sz="1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)</a:t>
            </a:r>
          </a:p>
          <a:p>
            <a:pPr marL="360000" indent="-360000">
              <a:lnSpc>
                <a:spcPct val="100000"/>
              </a:lnSpc>
              <a:spcAft>
                <a:spcPts val="0"/>
              </a:spcAft>
              <a:buFont typeface="Arial"/>
              <a:buChar char="•"/>
            </a:pPr>
            <a:r>
              <a:rPr lang="ru-RU" sz="1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Инструмент мониторинга скорости загрузки сайта</a:t>
            </a:r>
            <a:endParaRPr lang="en-US" sz="14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360000" indent="-360000">
              <a:lnSpc>
                <a:spcPct val="100000"/>
              </a:lnSpc>
              <a:spcAft>
                <a:spcPts val="0"/>
              </a:spcAft>
              <a:buFont typeface="Arial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Mobile SDK</a:t>
            </a:r>
            <a:endParaRPr lang="ru-RU" sz="14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ru-RU" sz="14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ru-RU" sz="1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        ОТЧЕТЫ и СТАТИСТИКА</a:t>
            </a:r>
          </a:p>
          <a:p>
            <a:pPr marL="360000" indent="-360000">
              <a:lnSpc>
                <a:spcPct val="100000"/>
              </a:lnSpc>
              <a:spcAft>
                <a:spcPts val="0"/>
              </a:spcAft>
              <a:buFont typeface="Arial"/>
              <a:buChar char="•"/>
            </a:pPr>
            <a:r>
              <a:rPr lang="ru-RU" sz="1400" dirty="0" smtClean="0">
                <a:solidFill>
                  <a:schemeClr val="bg1"/>
                </a:solidFill>
                <a:latin typeface="Calibri" panose="020F0502020204030204" pitchFamily="34" charset="0"/>
                <a:cs typeface="Calibri"/>
              </a:rPr>
              <a:t>Уникальные пользователи в отчете </a:t>
            </a:r>
            <a:r>
              <a:rPr lang="ru-RU" sz="1400" dirty="0">
                <a:solidFill>
                  <a:schemeClr val="bg1"/>
                </a:solidFill>
                <a:latin typeface="Calibri" panose="020F0502020204030204" pitchFamily="34" charset="0"/>
                <a:cs typeface="Calibri"/>
              </a:rPr>
              <a:t>по инвентарю и </a:t>
            </a:r>
            <a:r>
              <a:rPr lang="ru-RU" sz="1400" dirty="0" smtClean="0">
                <a:solidFill>
                  <a:schemeClr val="bg1"/>
                </a:solidFill>
                <a:latin typeface="Calibri" panose="020F0502020204030204" pitchFamily="34" charset="0"/>
                <a:cs typeface="Calibri"/>
              </a:rPr>
              <a:t>реализации</a:t>
            </a:r>
          </a:p>
          <a:p>
            <a:pPr marL="360000" indent="-360000">
              <a:lnSpc>
                <a:spcPct val="100000"/>
              </a:lnSpc>
              <a:spcAft>
                <a:spcPts val="0"/>
              </a:spcAft>
              <a:buFont typeface="Arial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Calibri" panose="020F0502020204030204" pitchFamily="34" charset="0"/>
                <a:cs typeface="Calibri"/>
              </a:rPr>
              <a:t>API </a:t>
            </a:r>
            <a:r>
              <a:rPr lang="ru-RU" sz="1400" dirty="0" smtClean="0">
                <a:solidFill>
                  <a:schemeClr val="bg1"/>
                </a:solidFill>
                <a:latin typeface="Calibri" panose="020F0502020204030204" pitchFamily="34" charset="0"/>
                <a:cs typeface="Calibri"/>
              </a:rPr>
              <a:t>для веб-издателей – получать данные  статистики 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ru-RU" sz="1400" dirty="0" smtClean="0">
                <a:solidFill>
                  <a:schemeClr val="bg1"/>
                </a:solidFill>
                <a:latin typeface="Calibri" panose="020F0502020204030204" pitchFamily="34" charset="0"/>
                <a:cs typeface="Calibri"/>
              </a:rPr>
              <a:t>         в собственной системе </a:t>
            </a:r>
            <a:r>
              <a:rPr lang="ru-RU" sz="1400" dirty="0">
                <a:solidFill>
                  <a:schemeClr val="bg1"/>
                </a:solidFill>
                <a:latin typeface="Calibri" panose="020F0502020204030204" pitchFamily="34" charset="0"/>
                <a:cs typeface="Calibri"/>
              </a:rPr>
              <a:t>учета </a:t>
            </a:r>
            <a:r>
              <a:rPr lang="ru-RU" sz="1400" dirty="0" smtClean="0">
                <a:solidFill>
                  <a:schemeClr val="bg1"/>
                </a:solidFill>
                <a:latin typeface="Calibri" panose="020F0502020204030204" pitchFamily="34" charset="0"/>
                <a:cs typeface="Calibri"/>
              </a:rPr>
              <a:t>       </a:t>
            </a:r>
          </a:p>
          <a:p>
            <a:pPr marL="360000" indent="-360000">
              <a:lnSpc>
                <a:spcPct val="100000"/>
              </a:lnSpc>
              <a:spcAft>
                <a:spcPts val="0"/>
              </a:spcAft>
              <a:buFont typeface="Arial"/>
              <a:buChar char="•"/>
            </a:pPr>
            <a:r>
              <a:rPr lang="ru-RU" sz="1400" dirty="0" smtClean="0">
                <a:solidFill>
                  <a:schemeClr val="bg1"/>
                </a:solidFill>
                <a:latin typeface="Calibri" panose="020F0502020204030204" pitchFamily="34" charset="0"/>
                <a:cs typeface="Calibri"/>
              </a:rPr>
              <a:t>И многое другое</a:t>
            </a:r>
          </a:p>
          <a:p>
            <a:pPr marL="360000" indent="-360000">
              <a:lnSpc>
                <a:spcPct val="100000"/>
              </a:lnSpc>
              <a:spcAft>
                <a:spcPts val="0"/>
              </a:spcAft>
              <a:buFont typeface="Arial"/>
              <a:buChar char="•"/>
            </a:pPr>
            <a:endParaRPr lang="ru-RU" sz="1400" dirty="0">
              <a:solidFill>
                <a:schemeClr val="bg1"/>
              </a:solidFill>
              <a:latin typeface="Calibri" panose="020F0502020204030204" pitchFamily="34" charset="0"/>
              <a:cs typeface="Calibri"/>
            </a:endParaRPr>
          </a:p>
          <a:p>
            <a:pPr marL="360000" indent="-360000">
              <a:lnSpc>
                <a:spcPct val="100000"/>
              </a:lnSpc>
              <a:spcAft>
                <a:spcPts val="0"/>
              </a:spcAft>
              <a:buFont typeface="Arial"/>
              <a:buChar char="•"/>
            </a:pPr>
            <a:endParaRPr lang="ru-RU" sz="14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ru-RU" sz="2000" dirty="0" smtClean="0">
                <a:solidFill>
                  <a:schemeClr val="bg1"/>
                </a:solidFill>
                <a:latin typeface="Calibri" panose="020F0502020204030204" pitchFamily="34" charset="0"/>
                <a:cs typeface="Calibri"/>
              </a:rPr>
              <a:t>ПРИСОЕДИНЯЙТЕСЬ </a:t>
            </a:r>
            <a:r>
              <a:rPr lang="ru-RU" sz="2000" dirty="0">
                <a:solidFill>
                  <a:schemeClr val="bg1"/>
                </a:solidFill>
                <a:latin typeface="Calibri" panose="020F0502020204030204" pitchFamily="34" charset="0"/>
                <a:cs typeface="Calibri"/>
              </a:rPr>
              <a:t>К НАМ</a:t>
            </a:r>
            <a:r>
              <a:rPr lang="ru-RU" sz="2000" dirty="0" smtClean="0">
                <a:solidFill>
                  <a:schemeClr val="bg1"/>
                </a:solidFill>
                <a:latin typeface="Calibri" panose="020F0502020204030204" pitchFamily="34" charset="0"/>
                <a:cs typeface="Calibri"/>
              </a:rPr>
              <a:t>!</a:t>
            </a:r>
          </a:p>
          <a:p>
            <a:endParaRPr lang="ru-RU" sz="2000" dirty="0">
              <a:solidFill>
                <a:schemeClr val="bg1"/>
              </a:solidFill>
              <a:latin typeface="Calibri" panose="020F0502020204030204" pitchFamily="34" charset="0"/>
              <a:cs typeface="Calibri"/>
            </a:endParaRPr>
          </a:p>
          <a:p>
            <a:pPr>
              <a:spcAft>
                <a:spcPts val="0"/>
              </a:spcAft>
            </a:pPr>
            <a:r>
              <a:rPr lang="ru-RU" sz="1400" dirty="0" smtClean="0">
                <a:solidFill>
                  <a:schemeClr val="bg1"/>
                </a:solidFill>
                <a:latin typeface="Calibri" panose="020F0502020204030204" pitchFamily="34" charset="0"/>
                <a:cs typeface="Calibri"/>
              </a:rPr>
              <a:t>Регистрация </a:t>
            </a: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/>
                <a:hlinkClick r:id="rId4"/>
              </a:rPr>
              <a:t>http://www.adriver.ru/publisher/join</a:t>
            </a:r>
            <a:r>
              <a:rPr lang="en-US" sz="1400" dirty="0" smtClean="0">
                <a:solidFill>
                  <a:schemeClr val="bg1"/>
                </a:solidFill>
                <a:latin typeface="Calibri" panose="020F0502020204030204" pitchFamily="34" charset="0"/>
                <a:cs typeface="Calibri"/>
                <a:hlinkClick r:id="rId4"/>
              </a:rPr>
              <a:t>/</a:t>
            </a:r>
            <a:endParaRPr lang="en-US" sz="1400" dirty="0" smtClean="0">
              <a:solidFill>
                <a:schemeClr val="bg1"/>
              </a:solidFill>
              <a:latin typeface="Calibri" panose="020F0502020204030204" pitchFamily="34" charset="0"/>
              <a:cs typeface="Calibri"/>
            </a:endParaRPr>
          </a:p>
          <a:p>
            <a:pPr>
              <a:spcAft>
                <a:spcPts val="0"/>
              </a:spcAft>
            </a:pPr>
            <a:r>
              <a:rPr lang="ru-RU" sz="1400" dirty="0" smtClean="0">
                <a:solidFill>
                  <a:schemeClr val="bg1"/>
                </a:solidFill>
                <a:latin typeface="Calibri" panose="020F0502020204030204" pitchFamily="34" charset="0"/>
                <a:cs typeface="Calibri"/>
              </a:rPr>
              <a:t>Подписка на рассылки </a:t>
            </a: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/>
                <a:hlinkClick r:id="rId5"/>
              </a:rPr>
              <a:t>http://www.adriver.ru/subscribe</a:t>
            </a:r>
            <a:r>
              <a:rPr lang="en-US" sz="1400" dirty="0" smtClean="0">
                <a:solidFill>
                  <a:schemeClr val="bg1"/>
                </a:solidFill>
                <a:latin typeface="Calibri" panose="020F0502020204030204" pitchFamily="34" charset="0"/>
                <a:cs typeface="Calibri"/>
                <a:hlinkClick r:id="rId5"/>
              </a:rPr>
              <a:t>/</a:t>
            </a:r>
            <a:endParaRPr lang="ru-RU" sz="1400" dirty="0" smtClean="0">
              <a:solidFill>
                <a:schemeClr val="bg1"/>
              </a:solidFill>
              <a:latin typeface="Calibri" panose="020F0502020204030204" pitchFamily="34" charset="0"/>
              <a:cs typeface="Calibri"/>
            </a:endParaRPr>
          </a:p>
          <a:p>
            <a:endParaRPr lang="ru-RU" sz="1400" dirty="0" smtClean="0">
              <a:solidFill>
                <a:schemeClr val="bg1"/>
              </a:solidFill>
              <a:latin typeface="Calibri" panose="020F0502020204030204" pitchFamily="34" charset="0"/>
              <a:cs typeface="Calibri"/>
            </a:endParaRPr>
          </a:p>
          <a:p>
            <a:endParaRPr lang="ru-RU" sz="1400" dirty="0" smtClean="0">
              <a:solidFill>
                <a:schemeClr val="bg1"/>
              </a:solidFill>
              <a:latin typeface="Calibri" panose="020F0502020204030204" pitchFamily="34" charset="0"/>
              <a:cs typeface="Calibri"/>
            </a:endParaRPr>
          </a:p>
          <a:p>
            <a:endParaRPr lang="ru-RU" sz="2000" dirty="0">
              <a:solidFill>
                <a:schemeClr val="bg1"/>
              </a:solidFill>
              <a:latin typeface="Calibri" panose="020F0502020204030204" pitchFamily="34" charset="0"/>
              <a:cs typeface="Calibri"/>
            </a:endParaRPr>
          </a:p>
          <a:p>
            <a:pPr marL="360000" indent="-360000">
              <a:lnSpc>
                <a:spcPct val="100000"/>
              </a:lnSpc>
              <a:spcAft>
                <a:spcPts val="0"/>
              </a:spcAft>
              <a:buFont typeface="Arial"/>
              <a:buChar char="•"/>
            </a:pPr>
            <a:endParaRPr lang="ru-RU" sz="14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360000" indent="-360000">
              <a:lnSpc>
                <a:spcPct val="100000"/>
              </a:lnSpc>
              <a:spcAft>
                <a:spcPts val="0"/>
              </a:spcAft>
              <a:buFont typeface="Arial"/>
              <a:buChar char="•"/>
            </a:pPr>
            <a:endParaRPr lang="ru-RU" sz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98690" y="2164379"/>
            <a:ext cx="44257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solidFill>
                <a:schemeClr val="bg1"/>
              </a:solidFill>
              <a:latin typeface="Calibri" panose="020F0502020204030204" pitchFamily="34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12353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ru-RU" dirty="0" smtClean="0">
                <a:latin typeface="Calibri" panose="020F0502020204030204" pitchFamily="34" charset="0"/>
              </a:rPr>
              <a:t>Возможности системы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ru-RU" dirty="0" smtClean="0">
                <a:latin typeface="Calibri" panose="020F0502020204030204" pitchFamily="34" charset="0"/>
              </a:rPr>
              <a:t>для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ru-RU" dirty="0">
                <a:latin typeface="Calibri" panose="020F0502020204030204" pitchFamily="34" charset="0"/>
              </a:rPr>
              <a:t>и</a:t>
            </a:r>
            <a:r>
              <a:rPr lang="ru-RU" dirty="0" smtClean="0">
                <a:latin typeface="Calibri" panose="020F0502020204030204" pitchFamily="34" charset="0"/>
              </a:rPr>
              <a:t>здателей и </a:t>
            </a:r>
            <a:r>
              <a:rPr lang="ru-RU" dirty="0" err="1" smtClean="0">
                <a:latin typeface="Calibri" panose="020F0502020204030204" pitchFamily="34" charset="0"/>
              </a:rPr>
              <a:t>селлеров</a:t>
            </a:r>
            <a:endParaRPr lang="ru-RU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517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52998" y="103210"/>
            <a:ext cx="8891002" cy="496491"/>
          </a:xfrm>
        </p:spPr>
        <p:txBody>
          <a:bodyPr lIns="68580" tIns="34290" rIns="68580" bIns="34290" anchor="ctr"/>
          <a:lstStyle/>
          <a:p>
            <a:r>
              <a:rPr lang="ru-RU" sz="2000" dirty="0" smtClean="0"/>
              <a:t>ГДЕ показывать и ЧТО показывать: среды и форматы рекламы</a:t>
            </a:r>
            <a:endParaRPr lang="en-US" sz="20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1944404"/>
              </p:ext>
            </p:extLst>
          </p:nvPr>
        </p:nvGraphicFramePr>
        <p:xfrm>
          <a:off x="238124" y="802652"/>
          <a:ext cx="8613775" cy="4152887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2339976"/>
                <a:gridCol w="3238500"/>
                <a:gridCol w="3035299"/>
              </a:tblGrid>
              <a:tr h="238748"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Среды</a:t>
                      </a:r>
                      <a:r>
                        <a:rPr lang="ru-RU" sz="1500" baseline="0" dirty="0" smtClean="0"/>
                        <a:t> рекламы</a:t>
                      </a:r>
                      <a:endParaRPr lang="ru-RU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500" baseline="0" dirty="0" smtClean="0"/>
                        <a:t>Форматы рекламы </a:t>
                      </a:r>
                      <a:endParaRPr lang="ru-RU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Подробнее</a:t>
                      </a:r>
                      <a:endParaRPr lang="ru-RU" sz="1500" dirty="0"/>
                    </a:p>
                  </a:txBody>
                  <a:tcPr marL="68580" marR="68580" marT="34290" marB="34290"/>
                </a:tc>
              </a:tr>
              <a:tr h="17449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ВЕБ (</a:t>
                      </a:r>
                      <a:r>
                        <a:rPr lang="en-US" sz="1400" b="0" dirty="0" smtClean="0">
                          <a:solidFill>
                            <a:srgbClr val="000000"/>
                          </a:solidFill>
                          <a:latin typeface="+mn-lt"/>
                          <a:cs typeface="Lucida Sans Unicode"/>
                        </a:rPr>
                        <a:t>HTML5</a:t>
                      </a:r>
                      <a:r>
                        <a:rPr lang="ru-RU" sz="1400" b="0" dirty="0" smtClean="0">
                          <a:solidFill>
                            <a:srgbClr val="000000"/>
                          </a:solidFill>
                          <a:latin typeface="+mn-lt"/>
                          <a:cs typeface="Lucida Sans Unicode"/>
                        </a:rPr>
                        <a:t>)</a:t>
                      </a:r>
                      <a:endParaRPr lang="en-US" sz="1400" b="0" dirty="0" smtClean="0">
                        <a:solidFill>
                          <a:srgbClr val="000000"/>
                        </a:solidFill>
                        <a:latin typeface="+mn-lt"/>
                        <a:cs typeface="Lucida Sans Unicode"/>
                      </a:endParaRPr>
                    </a:p>
                    <a:p>
                      <a:endParaRPr lang="ru-RU" sz="1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err="1" smtClean="0"/>
                        <a:t>Медийные</a:t>
                      </a:r>
                      <a:r>
                        <a:rPr lang="ru-RU" sz="1100" b="0" dirty="0" smtClean="0"/>
                        <a:t> баннеры</a:t>
                      </a:r>
                      <a:endParaRPr lang="ru-RU" sz="1100" b="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baseline="0" dirty="0" err="1" smtClean="0">
                          <a:solidFill>
                            <a:srgbClr val="000000"/>
                          </a:solidFill>
                          <a:latin typeface="+mn-lt"/>
                          <a:cs typeface="Lucida Sans Unicode"/>
                        </a:rPr>
                        <a:t>Брендирование</a:t>
                      </a:r>
                      <a:endParaRPr lang="ru-RU" sz="1100" b="0" baseline="0" dirty="0" smtClean="0">
                        <a:solidFill>
                          <a:srgbClr val="000000"/>
                        </a:solidFill>
                        <a:latin typeface="+mn-lt"/>
                        <a:cs typeface="Lucida Sans Unicode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err="1" smtClean="0">
                          <a:solidFill>
                            <a:srgbClr val="000000"/>
                          </a:solidFill>
                          <a:latin typeface="+mn-lt"/>
                          <a:cs typeface="Lucida Sans Unicode"/>
                        </a:rPr>
                        <a:t>Текстово</a:t>
                      </a: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+mn-lt"/>
                          <a:cs typeface="Lucida Sans Unicode"/>
                        </a:rPr>
                        <a:t>-графические баннеры,</a:t>
                      </a:r>
                      <a:r>
                        <a:rPr lang="ru-RU" sz="1100" b="0" baseline="0" dirty="0" smtClean="0">
                          <a:solidFill>
                            <a:srgbClr val="000000"/>
                          </a:solidFill>
                          <a:latin typeface="+mn-lt"/>
                          <a:cs typeface="Lucida Sans Unicode"/>
                        </a:rPr>
                        <a:t> </a:t>
                      </a:r>
                      <a:r>
                        <a:rPr lang="ru-RU" sz="1100" b="0" baseline="0" dirty="0" err="1" smtClean="0">
                          <a:solidFill>
                            <a:srgbClr val="000000"/>
                          </a:solidFill>
                          <a:latin typeface="+mn-lt"/>
                          <a:cs typeface="Lucida Sans Unicode"/>
                        </a:rPr>
                        <a:t>тизеры</a:t>
                      </a:r>
                      <a:endParaRPr lang="ru-RU" sz="1100" b="0" baseline="0" dirty="0" smtClean="0">
                        <a:solidFill>
                          <a:srgbClr val="000000"/>
                        </a:solidFill>
                        <a:latin typeface="+mn-lt"/>
                        <a:cs typeface="Lucida Sans Unicode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baseline="0" dirty="0" smtClean="0">
                          <a:solidFill>
                            <a:srgbClr val="000000"/>
                          </a:solidFill>
                          <a:latin typeface="+mn-lt"/>
                          <a:cs typeface="Lucida Sans Unicode"/>
                        </a:rPr>
                        <a:t>Нестандартные баннеры</a:t>
                      </a:r>
                      <a:endParaRPr lang="ru-RU" sz="1100" b="0" dirty="0" smtClean="0">
                        <a:solidFill>
                          <a:srgbClr val="000000"/>
                        </a:solidFill>
                        <a:latin typeface="+mn-lt"/>
                        <a:cs typeface="Lucida Sans Unicode"/>
                      </a:endParaRPr>
                    </a:p>
                    <a:p>
                      <a:endParaRPr lang="ru-RU" sz="1100" b="0" baseline="0" dirty="0" smtClean="0">
                        <a:solidFill>
                          <a:srgbClr val="000000"/>
                        </a:solidFill>
                        <a:latin typeface="+mn-lt"/>
                        <a:cs typeface="Lucida Sans Unicode"/>
                      </a:endParaRPr>
                    </a:p>
                    <a:p>
                      <a:r>
                        <a:rPr lang="ru-RU" sz="1100" b="0" baseline="0" dirty="0" err="1" smtClean="0">
                          <a:solidFill>
                            <a:srgbClr val="000000"/>
                          </a:solidFill>
                          <a:latin typeface="+mn-lt"/>
                          <a:cs typeface="Lucida Sans Unicode"/>
                        </a:rPr>
                        <a:t>Интерактивы</a:t>
                      </a:r>
                      <a:r>
                        <a:rPr lang="ru-RU" sz="1100" b="0" baseline="0" dirty="0" smtClean="0">
                          <a:solidFill>
                            <a:srgbClr val="000000"/>
                          </a:solidFill>
                          <a:latin typeface="+mn-lt"/>
                          <a:cs typeface="Lucida Sans Unicode"/>
                        </a:rPr>
                        <a:t> (256 событий)</a:t>
                      </a:r>
                    </a:p>
                    <a:p>
                      <a:r>
                        <a:rPr lang="ru-RU" sz="1100" b="0" baseline="0" dirty="0" smtClean="0">
                          <a:solidFill>
                            <a:srgbClr val="000000"/>
                          </a:solidFill>
                          <a:latin typeface="+mn-lt"/>
                          <a:cs typeface="Lucida Sans Unicode"/>
                        </a:rPr>
                        <a:t>Модули дополнений к баннерам</a:t>
                      </a:r>
                    </a:p>
                    <a:p>
                      <a:r>
                        <a:rPr lang="ru-RU" sz="1100" b="0" baseline="0" dirty="0" smtClean="0">
                          <a:solidFill>
                            <a:srgbClr val="000000"/>
                          </a:solidFill>
                          <a:latin typeface="+mn-lt"/>
                          <a:cs typeface="Lucida Sans Unicode"/>
                        </a:rPr>
                        <a:t>Управляющие скрипты баннерных мест</a:t>
                      </a:r>
                      <a:endParaRPr lang="en-US" sz="1100" b="0" baseline="0" dirty="0" smtClean="0">
                        <a:solidFill>
                          <a:srgbClr val="000000"/>
                        </a:solidFill>
                        <a:latin typeface="+mn-lt"/>
                        <a:cs typeface="Lucida Sans Unicode"/>
                      </a:endParaRPr>
                    </a:p>
                    <a:p>
                      <a:r>
                        <a:rPr lang="ru-RU" sz="1100" b="0" baseline="0" dirty="0" smtClean="0">
                          <a:solidFill>
                            <a:srgbClr val="000000"/>
                          </a:solidFill>
                          <a:latin typeface="+mn-lt"/>
                          <a:cs typeface="Lucida Sans Unicode"/>
                        </a:rPr>
                        <a:t>- синхронизация – пары и </a:t>
                      </a:r>
                      <a:r>
                        <a:rPr lang="ru-RU" sz="1100" b="0" baseline="0" dirty="0" err="1" smtClean="0">
                          <a:solidFill>
                            <a:srgbClr val="000000"/>
                          </a:solidFill>
                          <a:latin typeface="+mn-lt"/>
                          <a:cs typeface="Lucida Sans Unicode"/>
                        </a:rPr>
                        <a:t>непары</a:t>
                      </a:r>
                      <a:r>
                        <a:rPr lang="ru-RU" sz="1100" b="0" baseline="0" dirty="0" smtClean="0">
                          <a:solidFill>
                            <a:srgbClr val="000000"/>
                          </a:solidFill>
                          <a:latin typeface="+mn-lt"/>
                          <a:cs typeface="Lucida Sans Unicode"/>
                        </a:rPr>
                        <a:t>, </a:t>
                      </a:r>
                      <a:endParaRPr lang="en-US" sz="1100" b="0" baseline="0" dirty="0" smtClean="0">
                        <a:solidFill>
                          <a:srgbClr val="000000"/>
                        </a:solidFill>
                        <a:latin typeface="+mn-lt"/>
                        <a:cs typeface="Lucida Sans Unicode"/>
                      </a:endParaRPr>
                    </a:p>
                    <a:p>
                      <a:r>
                        <a:rPr lang="ru-RU" sz="1100" b="0" baseline="0" dirty="0" smtClean="0">
                          <a:solidFill>
                            <a:srgbClr val="000000"/>
                          </a:solidFill>
                          <a:latin typeface="+mn-lt"/>
                          <a:cs typeface="Lucida Sans Unicode"/>
                        </a:rPr>
                        <a:t>- условия вызова/</a:t>
                      </a:r>
                      <a:r>
                        <a:rPr lang="ru-RU" sz="1100" b="0" baseline="0" dirty="0" err="1" smtClean="0">
                          <a:solidFill>
                            <a:srgbClr val="000000"/>
                          </a:solidFill>
                          <a:latin typeface="+mn-lt"/>
                          <a:cs typeface="Lucida Sans Unicode"/>
                        </a:rPr>
                        <a:t>невызова</a:t>
                      </a:r>
                      <a:r>
                        <a:rPr lang="ru-RU" sz="1100" b="0" baseline="0" dirty="0" smtClean="0">
                          <a:solidFill>
                            <a:srgbClr val="000000"/>
                          </a:solidFill>
                          <a:latin typeface="+mn-lt"/>
                          <a:cs typeface="Lucida Sans Unicode"/>
                        </a:rPr>
                        <a:t> баннерных мест</a:t>
                      </a:r>
                      <a:endParaRPr lang="en-US" sz="1100" b="0" baseline="0" dirty="0" smtClean="0">
                        <a:solidFill>
                          <a:srgbClr val="000000"/>
                        </a:solidFill>
                        <a:latin typeface="+mn-lt"/>
                        <a:cs typeface="Lucida Sans Unicode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baseline="0" dirty="0" smtClean="0"/>
                        <a:t>Все форматы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baseline="0" dirty="0" smtClean="0">
                          <a:solidFill>
                            <a:srgbClr val="000000"/>
                          </a:solidFill>
                          <a:latin typeface="+mn-lt"/>
                          <a:cs typeface="Lucida Sans Unicode"/>
                          <a:hlinkClick r:id="rId2"/>
                        </a:rPr>
                        <a:t>http://www.adriver.ru/doc/ban/</a:t>
                      </a:r>
                      <a:endParaRPr lang="ru-RU" sz="900" b="0" baseline="0" dirty="0" smtClean="0">
                        <a:solidFill>
                          <a:srgbClr val="000000"/>
                        </a:solidFill>
                        <a:latin typeface="+mn-lt"/>
                        <a:cs typeface="Lucida Sans Unicode"/>
                      </a:endParaRPr>
                    </a:p>
                    <a:p>
                      <a:endParaRPr lang="ru-RU" sz="900" b="0" baseline="0" dirty="0" smtClean="0"/>
                    </a:p>
                    <a:p>
                      <a:endParaRPr lang="ru-RU" sz="900" b="0" baseline="0" dirty="0" smtClean="0"/>
                    </a:p>
                    <a:p>
                      <a:endParaRPr lang="ru-RU" sz="900" b="0" baseline="0" dirty="0" smtClean="0"/>
                    </a:p>
                    <a:p>
                      <a:endParaRPr lang="ru-RU" sz="900" b="0" baseline="0" dirty="0" smtClean="0"/>
                    </a:p>
                    <a:p>
                      <a:endParaRPr lang="ru-RU" sz="900" b="0" baseline="0" dirty="0" smtClean="0"/>
                    </a:p>
                    <a:p>
                      <a:r>
                        <a:rPr lang="ru-RU" sz="900" b="0" baseline="0" dirty="0" smtClean="0"/>
                        <a:t>Дополнения к баннерам </a:t>
                      </a:r>
                      <a:r>
                        <a:rPr lang="en-US" sz="900" b="0" baseline="0" dirty="0" smtClean="0">
                          <a:hlinkClick r:id="rId3"/>
                        </a:rPr>
                        <a:t>http://www.adriver.ru/doc/ban/descr/</a:t>
                      </a:r>
                      <a:endParaRPr lang="ru-RU" sz="900" b="0" baseline="0" dirty="0" smtClean="0"/>
                    </a:p>
                    <a:p>
                      <a:endParaRPr lang="ru-RU" sz="900" b="0" baseline="0" dirty="0" smtClean="0"/>
                    </a:p>
                    <a:p>
                      <a:r>
                        <a:rPr lang="ru-RU" sz="900" b="0" baseline="0" dirty="0" smtClean="0"/>
                        <a:t>Управляющие скрипты </a:t>
                      </a:r>
                      <a:r>
                        <a:rPr lang="en-US" sz="900" b="0" baseline="0" dirty="0" smtClean="0">
                          <a:hlinkClick r:id="rId4"/>
                        </a:rPr>
                        <a:t>http://www.adriver.ru/doc/app/ns-company/</a:t>
                      </a:r>
                      <a:endParaRPr lang="ru-RU" sz="900" b="0" baseline="0" dirty="0" smtClean="0"/>
                    </a:p>
                  </a:txBody>
                  <a:tcPr marL="68580" marR="68580" marT="34290" marB="34290"/>
                </a:tc>
              </a:tr>
              <a:tr h="586728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+mn-lt"/>
                          <a:cs typeface="Lucida Sans Unicode"/>
                        </a:rPr>
                        <a:t>АУДИТ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Спецпроекты </a:t>
                      </a:r>
                    </a:p>
                    <a:p>
                      <a:r>
                        <a:rPr lang="en-US" sz="1100" b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PR-</a:t>
                      </a: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материалы</a:t>
                      </a:r>
                    </a:p>
                    <a:p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Рассылки</a:t>
                      </a:r>
                      <a:endParaRPr lang="ru-RU" sz="1100" b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solidFill>
                            <a:srgbClr val="000000"/>
                          </a:solidFill>
                          <a:latin typeface="+mn-lt"/>
                          <a:hlinkClick r:id="rId5"/>
                        </a:rPr>
                        <a:t>http://www.adriver.ru/doc/articles/special.html</a:t>
                      </a:r>
                      <a:endParaRPr lang="ru-RU" sz="900" b="0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r>
                        <a:rPr lang="en-US" sz="900" b="0" dirty="0" smtClean="0">
                          <a:solidFill>
                            <a:srgbClr val="000000"/>
                          </a:solidFill>
                          <a:latin typeface="+mn-lt"/>
                          <a:hlinkClick r:id="rId6"/>
                        </a:rPr>
                        <a:t>http://www.adriver.ru/doc/edu-n/pub/statadrv/statdop/spcprnb/</a:t>
                      </a:r>
                      <a:endParaRPr lang="ru-RU" sz="900" b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8580" marR="68580" marT="34290" marB="34290"/>
                </a:tc>
              </a:tr>
              <a:tr h="44958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+mn-lt"/>
                          <a:cs typeface="Lucida Sans Unicode"/>
                        </a:rPr>
                        <a:t>ВИДЕО</a:t>
                      </a:r>
                    </a:p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+mn-lt"/>
                          <a:cs typeface="Lucida Sans Unicode"/>
                        </a:rPr>
                        <a:t>АУДИО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b="0" dirty="0" smtClean="0">
                          <a:solidFill>
                            <a:srgbClr val="000000"/>
                          </a:solidFill>
                          <a:latin typeface="+mn-lt"/>
                          <a:cs typeface="Lucida Sans Unicode"/>
                        </a:rPr>
                        <a:t>VAST</a:t>
                      </a: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+mn-lt"/>
                          <a:cs typeface="Lucida Sans Unicode"/>
                        </a:rPr>
                        <a:t> 2.0, 3.0, </a:t>
                      </a:r>
                      <a:r>
                        <a:rPr lang="en-US" sz="1100" b="0" dirty="0" smtClean="0">
                          <a:solidFill>
                            <a:srgbClr val="000000"/>
                          </a:solidFill>
                          <a:latin typeface="+mn-lt"/>
                          <a:cs typeface="Lucida Sans Unicode"/>
                        </a:rPr>
                        <a:t>VPAID, </a:t>
                      </a:r>
                      <a:endParaRPr lang="ru-RU" sz="1100" b="0" dirty="0" smtClean="0">
                        <a:solidFill>
                          <a:srgbClr val="000000"/>
                        </a:solidFill>
                        <a:latin typeface="+mn-lt"/>
                        <a:cs typeface="Lucida Sans Unicode"/>
                      </a:endParaRPr>
                    </a:p>
                    <a:p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+mn-lt"/>
                          <a:cs typeface="Lucida Sans Unicode"/>
                        </a:rPr>
                        <a:t>Формат </a:t>
                      </a:r>
                      <a:r>
                        <a:rPr lang="en-US" sz="1100" b="0" dirty="0" smtClean="0">
                          <a:solidFill>
                            <a:srgbClr val="000000"/>
                          </a:solidFill>
                          <a:latin typeface="+mn-lt"/>
                          <a:cs typeface="Lucida Sans Unicode"/>
                        </a:rPr>
                        <a:t>in-read video</a:t>
                      </a: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+mn-lt"/>
                          <a:cs typeface="Lucida Sans Unicode"/>
                        </a:rPr>
                        <a:t> </a:t>
                      </a:r>
                      <a:endParaRPr lang="ru-RU" sz="1100" b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solidFill>
                            <a:srgbClr val="000000"/>
                          </a:solidFill>
                          <a:latin typeface="+mn-lt"/>
                          <a:cs typeface="Lucida Sans Unicode"/>
                          <a:hlinkClick r:id="rId7"/>
                        </a:rPr>
                        <a:t>http://www.adriver.ru/doc/ban/spec/spec_863.html</a:t>
                      </a:r>
                      <a:endParaRPr lang="ru-RU" sz="900" b="0" dirty="0" smtClean="0">
                        <a:solidFill>
                          <a:srgbClr val="000000"/>
                        </a:solidFill>
                        <a:latin typeface="+mn-lt"/>
                        <a:cs typeface="Lucida Sans Unicode"/>
                      </a:endParaRPr>
                    </a:p>
                    <a:p>
                      <a:r>
                        <a:rPr lang="ru-RU" sz="900" b="0" dirty="0" err="1" smtClean="0">
                          <a:solidFill>
                            <a:srgbClr val="000000"/>
                          </a:solidFill>
                          <a:latin typeface="+mn-lt"/>
                          <a:cs typeface="Lucida Sans Unicode"/>
                        </a:rPr>
                        <a:t>Таргетинги</a:t>
                      </a:r>
                      <a:r>
                        <a:rPr lang="ru-RU" sz="900" b="0" dirty="0" smtClean="0">
                          <a:solidFill>
                            <a:srgbClr val="000000"/>
                          </a:solidFill>
                          <a:latin typeface="+mn-lt"/>
                          <a:cs typeface="Lucida Sans Unicode"/>
                        </a:rPr>
                        <a:t>: Производители, Операторы</a:t>
                      </a:r>
                    </a:p>
                    <a:p>
                      <a:r>
                        <a:rPr lang="ru-RU" sz="900" b="0" dirty="0" smtClean="0">
                          <a:solidFill>
                            <a:srgbClr val="000000"/>
                          </a:solidFill>
                          <a:latin typeface="+mn-lt"/>
                          <a:cs typeface="Lucida Sans Unicode"/>
                        </a:rPr>
                        <a:t>Разрешение экрана, Операционные</a:t>
                      </a:r>
                      <a:r>
                        <a:rPr lang="ru-RU" sz="900" b="0" baseline="0" dirty="0" smtClean="0">
                          <a:solidFill>
                            <a:srgbClr val="000000"/>
                          </a:solidFill>
                          <a:latin typeface="+mn-lt"/>
                          <a:cs typeface="Lucida Sans Unicode"/>
                        </a:rPr>
                        <a:t> системы</a:t>
                      </a:r>
                      <a:endParaRPr lang="ru-RU" sz="900" b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8580" marR="68580" marT="34290" marB="34290"/>
                </a:tc>
              </a:tr>
              <a:tr h="411114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МОБИЛЬНЫЕ</a:t>
                      </a:r>
                      <a:r>
                        <a:rPr lang="ru-RU" sz="1200" b="1" baseline="0" dirty="0" smtClean="0"/>
                        <a:t> </a:t>
                      </a:r>
                    </a:p>
                    <a:p>
                      <a:r>
                        <a:rPr lang="ru-RU" sz="1200" b="1" baseline="0" dirty="0" smtClean="0"/>
                        <a:t>УСТРОЙСТВА</a:t>
                      </a:r>
                    </a:p>
                    <a:p>
                      <a:r>
                        <a:rPr lang="ru-RU" sz="1200" b="1" baseline="0" dirty="0" smtClean="0"/>
                        <a:t>И ПЛАНШЕТЫ, </a:t>
                      </a:r>
                    </a:p>
                    <a:p>
                      <a:r>
                        <a:rPr lang="ru-RU" sz="1200" b="1" baseline="0" dirty="0" smtClean="0"/>
                        <a:t>ПРИЛОЖЕНИЯ</a:t>
                      </a:r>
                      <a:endParaRPr lang="ru-RU" sz="12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b="0" dirty="0" err="1" smtClean="0">
                          <a:solidFill>
                            <a:srgbClr val="000000"/>
                          </a:solidFill>
                          <a:latin typeface="+mn-lt"/>
                          <a:cs typeface="Lucida Sans Unicode"/>
                        </a:rPr>
                        <a:t>iOS</a:t>
                      </a:r>
                      <a:r>
                        <a:rPr lang="en-US" sz="1100" b="0" dirty="0" smtClean="0">
                          <a:solidFill>
                            <a:srgbClr val="000000"/>
                          </a:solidFill>
                          <a:latin typeface="+mn-lt"/>
                          <a:cs typeface="Lucida Sans Unicode"/>
                        </a:rPr>
                        <a:t>, Android</a:t>
                      </a:r>
                      <a:endParaRPr lang="ru-RU" sz="1100" b="0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+mn-lt"/>
                          <a:cs typeface="Lucida Sans Unicode"/>
                        </a:rPr>
                        <a:t>Размерные баннеры, </a:t>
                      </a:r>
                    </a:p>
                    <a:p>
                      <a:r>
                        <a:rPr lang="ru-RU" sz="1100" b="0" dirty="0" err="1" smtClean="0">
                          <a:solidFill>
                            <a:srgbClr val="000000"/>
                          </a:solidFill>
                          <a:latin typeface="+mn-lt"/>
                          <a:cs typeface="Lucida Sans Unicode"/>
                        </a:rPr>
                        <a:t>Фуллскрины</a:t>
                      </a: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+mn-lt"/>
                          <a:cs typeface="Lucida Sans Unicode"/>
                        </a:rPr>
                        <a:t>. </a:t>
                      </a:r>
                    </a:p>
                    <a:p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+mn-lt"/>
                          <a:cs typeface="Lucida Sans Unicode"/>
                        </a:rPr>
                        <a:t>Адаптация под размер </a:t>
                      </a:r>
                    </a:p>
                    <a:p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+mn-lt"/>
                          <a:cs typeface="Lucida Sans Unicode"/>
                        </a:rPr>
                        <a:t>и ориентировку</a:t>
                      </a:r>
                      <a:r>
                        <a:rPr lang="ru-RU" sz="1100" b="0" baseline="0" dirty="0" smtClean="0">
                          <a:solidFill>
                            <a:srgbClr val="000000"/>
                          </a:solidFill>
                          <a:latin typeface="+mn-lt"/>
                          <a:cs typeface="Lucida Sans Unicode"/>
                        </a:rPr>
                        <a:t> экрана</a:t>
                      </a:r>
                      <a:endParaRPr lang="ru-RU" sz="1100" b="0" dirty="0" smtClean="0">
                        <a:solidFill>
                          <a:srgbClr val="000000"/>
                        </a:solidFill>
                        <a:latin typeface="+mn-lt"/>
                        <a:cs typeface="Lucida Sans Unicode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solidFill>
                            <a:srgbClr val="000000"/>
                          </a:solidFill>
                          <a:latin typeface="+mn-lt"/>
                          <a:hlinkClick r:id="rId8"/>
                        </a:rPr>
                        <a:t>http://www.adriver.ru/doc/edu-n/pub/mob-module/</a:t>
                      </a:r>
                      <a:endParaRPr lang="ru-RU" sz="900" b="0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endParaRPr lang="ru-RU" sz="900" b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6691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52998" y="103210"/>
            <a:ext cx="8891002" cy="496491"/>
          </a:xfrm>
        </p:spPr>
        <p:txBody>
          <a:bodyPr lIns="68580" tIns="34290" rIns="68580" bIns="34290" anchor="ctr"/>
          <a:lstStyle/>
          <a:p>
            <a:r>
              <a:rPr lang="ru-RU" sz="2000" b="1" dirty="0" smtClean="0"/>
              <a:t>КАК показывать: способы управления трафиком</a:t>
            </a:r>
            <a:endParaRPr lang="en-US" sz="20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4760232"/>
              </p:ext>
            </p:extLst>
          </p:nvPr>
        </p:nvGraphicFramePr>
        <p:xfrm>
          <a:off x="238124" y="688352"/>
          <a:ext cx="8740776" cy="4310368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2361589"/>
                <a:gridCol w="4093187"/>
                <a:gridCol w="2286000"/>
              </a:tblGrid>
              <a:tr h="238748"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Способ</a:t>
                      </a:r>
                      <a:endParaRPr lang="ru-RU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500" baseline="0" dirty="0" smtClean="0"/>
                        <a:t>Описание </a:t>
                      </a:r>
                      <a:endParaRPr lang="ru-RU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Подробнее</a:t>
                      </a:r>
                      <a:endParaRPr lang="ru-RU" sz="1500" dirty="0"/>
                    </a:p>
                  </a:txBody>
                  <a:tcPr marL="68580" marR="68580" marT="34290" marB="34290"/>
                </a:tc>
              </a:tr>
              <a:tr h="3479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КОДЫ</a:t>
                      </a:r>
                      <a:endParaRPr lang="ru-RU" sz="12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baseline="0" dirty="0" smtClean="0">
                          <a:solidFill>
                            <a:srgbClr val="000000"/>
                          </a:solidFill>
                          <a:latin typeface="+mn-lt"/>
                          <a:cs typeface="Lucida Sans Unicode"/>
                        </a:rPr>
                        <a:t>Виды кодов: обычные и асинхронные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baseline="0" dirty="0" smtClean="0">
                          <a:solidFill>
                            <a:srgbClr val="000000"/>
                          </a:solidFill>
                          <a:latin typeface="+mn-lt"/>
                          <a:cs typeface="Lucida Sans Unicode"/>
                        </a:rPr>
                        <a:t>Виды ответов: </a:t>
                      </a:r>
                      <a:r>
                        <a:rPr lang="en-US" sz="1000" b="0" baseline="0" dirty="0" smtClean="0">
                          <a:solidFill>
                            <a:srgbClr val="000000"/>
                          </a:solidFill>
                          <a:latin typeface="+mn-lt"/>
                          <a:cs typeface="Lucida Sans Unicode"/>
                        </a:rPr>
                        <a:t>frame, </a:t>
                      </a:r>
                      <a:r>
                        <a:rPr lang="en-US" sz="1000" b="0" baseline="0" dirty="0" err="1" smtClean="0">
                          <a:solidFill>
                            <a:srgbClr val="000000"/>
                          </a:solidFill>
                          <a:latin typeface="+mn-lt"/>
                          <a:cs typeface="Lucida Sans Unicode"/>
                        </a:rPr>
                        <a:t>javascript</a:t>
                      </a:r>
                      <a:r>
                        <a:rPr lang="en-US" sz="1000" b="0" baseline="0" dirty="0" smtClean="0">
                          <a:solidFill>
                            <a:srgbClr val="000000"/>
                          </a:solidFill>
                          <a:latin typeface="+mn-lt"/>
                          <a:cs typeface="Lucida Sans Unicode"/>
                        </a:rPr>
                        <a:t>, extension, poster, </a:t>
                      </a:r>
                      <a:r>
                        <a:rPr lang="en-US" sz="1000" b="0" baseline="0" dirty="0" err="1" smtClean="0">
                          <a:solidFill>
                            <a:srgbClr val="000000"/>
                          </a:solidFill>
                          <a:latin typeface="+mn-lt"/>
                          <a:cs typeface="Lucida Sans Unicode"/>
                        </a:rPr>
                        <a:t>ajax</a:t>
                      </a:r>
                      <a:r>
                        <a:rPr lang="en-US" sz="1000" b="0" baseline="0" dirty="0" smtClean="0">
                          <a:solidFill>
                            <a:srgbClr val="000000"/>
                          </a:solidFill>
                          <a:latin typeface="+mn-lt"/>
                          <a:cs typeface="Lucida Sans Unicode"/>
                        </a:rPr>
                        <a:t>, xml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hlinkClick r:id="rId2"/>
                        </a:rPr>
                        <a:t>http://www.adriver.ru/doc/app/ns-company/mod/mod_635.html</a:t>
                      </a:r>
                      <a:endParaRPr lang="ru-RU" sz="900" b="0" baseline="0" dirty="0" smtClean="0"/>
                    </a:p>
                  </a:txBody>
                  <a:tcPr marL="68580" marR="68580" marT="34290" marB="34290"/>
                </a:tc>
              </a:tr>
              <a:tr h="317488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  <a:cs typeface="Lucida Sans Unicode"/>
                        </a:rPr>
                        <a:t>БАННЕРНЫЕ МЕСТА,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ПАКЕТИРОВАНИЕ (пулы)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latin typeface="+mn-lt"/>
                        <a:cs typeface="Lucida Sans Unicode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000" b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Техническая</a:t>
                      </a:r>
                      <a:r>
                        <a:rPr lang="ru-RU" sz="1000" b="0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группировка (тип баннера (код), номер баннера на странице, зона страницы, зона видео, метки)</a:t>
                      </a:r>
                    </a:p>
                    <a:p>
                      <a:r>
                        <a:rPr lang="ru-RU" sz="1000" b="0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Пулы – любые объединения в пакеты</a:t>
                      </a:r>
                      <a:endParaRPr lang="ru-RU" sz="1000" b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solidFill>
                            <a:srgbClr val="000000"/>
                          </a:solidFill>
                          <a:latin typeface="+mn-lt"/>
                          <a:hlinkClick r:id="rId3"/>
                        </a:rPr>
                        <a:t>http://www.adriver.ru/doc/edu-n/pub/sitecontrl/bannerplaces/</a:t>
                      </a:r>
                      <a:endParaRPr lang="ru-RU" sz="900" b="0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r>
                        <a:rPr lang="en-US" sz="900" b="0" dirty="0" smtClean="0">
                          <a:solidFill>
                            <a:srgbClr val="000000"/>
                          </a:solidFill>
                          <a:latin typeface="+mn-lt"/>
                          <a:hlinkClick r:id="rId4"/>
                        </a:rPr>
                        <a:t>http://www.adriver.ru/doc/edu-n/pub/slicemanag/pool/</a:t>
                      </a:r>
                      <a:endParaRPr lang="ru-RU" sz="900" b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8580" marR="68580" marT="34290" marB="34290"/>
                </a:tc>
              </a:tr>
              <a:tr h="1506208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  <a:cs typeface="Lucida Sans Unicode"/>
                        </a:rPr>
                        <a:t>ТАРГЕТИНГИ</a:t>
                      </a:r>
                    </a:p>
                    <a:p>
                      <a:endParaRPr lang="ru-RU" sz="1200" b="1" dirty="0" smtClean="0">
                        <a:solidFill>
                          <a:schemeClr val="tx1"/>
                        </a:solidFill>
                        <a:latin typeface="+mn-lt"/>
                        <a:cs typeface="Lucida Sans Unicode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900" b="0" baseline="0" dirty="0" smtClean="0"/>
                        <a:t>САЙТОВЫЕ: все параметры баннерных мест </a:t>
                      </a:r>
                    </a:p>
                    <a:p>
                      <a:r>
                        <a:rPr lang="ru-RU" sz="900" b="0" baseline="0" dirty="0" smtClean="0"/>
                        <a:t>и пользовательские справочники </a:t>
                      </a:r>
                    </a:p>
                    <a:p>
                      <a:r>
                        <a:rPr lang="ru-RU" sz="900" b="0" baseline="0" dirty="0" smtClean="0"/>
                        <a:t>ДЛЯ ВСЕХ: Кука, IP, </a:t>
                      </a:r>
                      <a:r>
                        <a:rPr lang="ru-RU" sz="900" b="0" baseline="0" dirty="0" err="1" smtClean="0"/>
                        <a:t>Geo</a:t>
                      </a:r>
                      <a:r>
                        <a:rPr lang="ru-RU" sz="900" b="0" baseline="0" dirty="0" smtClean="0"/>
                        <a:t>, День, Время</a:t>
                      </a:r>
                    </a:p>
                    <a:p>
                      <a:r>
                        <a:rPr lang="ru-RU" sz="900" b="0" baseline="0" dirty="0" smtClean="0"/>
                        <a:t>УСТРОЙСТВО: Само устройство, Тип подключения, ОС, </a:t>
                      </a:r>
                      <a:r>
                        <a:rPr lang="ru-RU" sz="900" b="0" baseline="0" dirty="0" err="1" smtClean="0"/>
                        <a:t>Броузер</a:t>
                      </a:r>
                      <a:r>
                        <a:rPr lang="ru-RU" sz="900" b="0" baseline="0" dirty="0" smtClean="0"/>
                        <a:t>, Разрешение экрана, Скорость подключения</a:t>
                      </a:r>
                    </a:p>
                    <a:p>
                      <a:r>
                        <a:rPr lang="ru-RU" sz="900" b="0" baseline="0" dirty="0" smtClean="0"/>
                        <a:t>ИНТЕРЕС СЕЙЧАС: Сайт, Страница сайта, Анкетные данные, Подключаемые данные площадки, </a:t>
                      </a:r>
                      <a:r>
                        <a:rPr lang="en-US" sz="900" b="0" baseline="0" dirty="0" smtClean="0"/>
                        <a:t>CRM</a:t>
                      </a:r>
                      <a:r>
                        <a:rPr lang="ru-RU" sz="900" b="0" baseline="0" dirty="0" smtClean="0"/>
                        <a:t>, личных кабинетов</a:t>
                      </a:r>
                    </a:p>
                    <a:p>
                      <a:r>
                        <a:rPr lang="ru-RU" sz="900" b="0" baseline="0" dirty="0" smtClean="0"/>
                        <a:t>ИНТЕРЕСЫ РАНЕЕ: Сайты /Страницы сайтов, Частоты, </a:t>
                      </a:r>
                    </a:p>
                    <a:p>
                      <a:r>
                        <a:rPr lang="ru-RU" sz="900" b="0" baseline="0" dirty="0" smtClean="0"/>
                        <a:t>Взаимодействие с рекламой (видел/не видел, кликал/ не кликал), </a:t>
                      </a:r>
                    </a:p>
                    <a:p>
                      <a:r>
                        <a:rPr lang="ru-RU" sz="900" b="0" baseline="0" dirty="0" smtClean="0"/>
                        <a:t>Взаимодействие с </a:t>
                      </a:r>
                      <a:r>
                        <a:rPr lang="ru-RU" sz="900" b="0" baseline="0" dirty="0" err="1" smtClean="0"/>
                        <a:t>трекерным</a:t>
                      </a:r>
                      <a:r>
                        <a:rPr lang="ru-RU" sz="900" b="0" baseline="0" dirty="0" smtClean="0"/>
                        <a:t> сайтом</a:t>
                      </a:r>
                      <a:endParaRPr lang="ru-RU" sz="900" b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solidFill>
                            <a:srgbClr val="000000"/>
                          </a:solidFill>
                          <a:latin typeface="+mn-lt"/>
                          <a:hlinkClick r:id="rId5"/>
                        </a:rPr>
                        <a:t>http://www.adriver.ru/doc/edu-n/pub/settargt/maintarginf/</a:t>
                      </a:r>
                      <a:endParaRPr lang="ru-RU" sz="900" b="0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r>
                        <a:rPr lang="ru-RU" sz="900" b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Примеры</a:t>
                      </a:r>
                      <a:r>
                        <a:rPr lang="ru-RU" sz="900" b="0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применения: </a:t>
                      </a:r>
                    </a:p>
                    <a:p>
                      <a:r>
                        <a:rPr lang="ru-RU" sz="900" b="0" dirty="0" smtClean="0">
                          <a:solidFill>
                            <a:srgbClr val="000000"/>
                          </a:solidFill>
                          <a:latin typeface="+mn-lt"/>
                          <a:cs typeface="Lucida Sans Unicode"/>
                        </a:rPr>
                        <a:t>Товарные цепочки, </a:t>
                      </a:r>
                    </a:p>
                    <a:p>
                      <a:r>
                        <a:rPr lang="ru-RU" sz="900" b="0" dirty="0" smtClean="0">
                          <a:solidFill>
                            <a:srgbClr val="000000"/>
                          </a:solidFill>
                          <a:latin typeface="+mn-lt"/>
                          <a:cs typeface="Lucida Sans Unicode"/>
                        </a:rPr>
                        <a:t>Баннерные сериалы</a:t>
                      </a:r>
                    </a:p>
                    <a:p>
                      <a:r>
                        <a:rPr lang="ru-RU" sz="900" b="0" dirty="0" smtClean="0">
                          <a:solidFill>
                            <a:srgbClr val="000000"/>
                          </a:solidFill>
                          <a:latin typeface="+mn-lt"/>
                          <a:cs typeface="Lucida Sans Unicode"/>
                        </a:rPr>
                        <a:t>Размер</a:t>
                      </a:r>
                      <a:r>
                        <a:rPr lang="ru-RU" sz="900" b="0" baseline="0" dirty="0" smtClean="0">
                          <a:solidFill>
                            <a:srgbClr val="000000"/>
                          </a:solidFill>
                          <a:latin typeface="+mn-lt"/>
                          <a:cs typeface="Lucida Sans Unicode"/>
                        </a:rPr>
                        <a:t> организации</a:t>
                      </a:r>
                    </a:p>
                    <a:p>
                      <a:r>
                        <a:rPr lang="ru-RU" sz="900" b="0" baseline="0" dirty="0" smtClean="0">
                          <a:solidFill>
                            <a:srgbClr val="000000"/>
                          </a:solidFill>
                          <a:latin typeface="+mn-lt"/>
                          <a:cs typeface="Lucida Sans Unicode"/>
                        </a:rPr>
                        <a:t>Пользователи </a:t>
                      </a:r>
                      <a:r>
                        <a:rPr lang="ru-RU" sz="900" b="0" baseline="0" dirty="0" err="1" smtClean="0">
                          <a:solidFill>
                            <a:srgbClr val="000000"/>
                          </a:solidFill>
                          <a:latin typeface="+mn-lt"/>
                          <a:cs typeface="Lucida Sans Unicode"/>
                        </a:rPr>
                        <a:t>соцсетей</a:t>
                      </a:r>
                      <a:endParaRPr lang="ru-RU" sz="900" b="0" baseline="0" dirty="0" smtClean="0">
                        <a:solidFill>
                          <a:srgbClr val="000000"/>
                        </a:solidFill>
                        <a:latin typeface="+mn-lt"/>
                        <a:cs typeface="Lucida Sans Unicode"/>
                      </a:endParaRPr>
                    </a:p>
                    <a:p>
                      <a:r>
                        <a:rPr lang="ru-RU" sz="900" b="0" baseline="0" dirty="0" smtClean="0">
                          <a:solidFill>
                            <a:srgbClr val="000000"/>
                          </a:solidFill>
                          <a:latin typeface="+mn-lt"/>
                          <a:cs typeface="Lucida Sans Unicode"/>
                        </a:rPr>
                        <a:t>Погодные </a:t>
                      </a:r>
                      <a:r>
                        <a:rPr lang="ru-RU" sz="900" b="0" baseline="0" dirty="0" err="1" smtClean="0">
                          <a:solidFill>
                            <a:srgbClr val="000000"/>
                          </a:solidFill>
                          <a:latin typeface="+mn-lt"/>
                          <a:cs typeface="Lucida Sans Unicode"/>
                        </a:rPr>
                        <a:t>таргетинги</a:t>
                      </a:r>
                      <a:endParaRPr lang="ru-RU" sz="900" b="0" baseline="0" dirty="0" smtClean="0">
                        <a:solidFill>
                          <a:srgbClr val="000000"/>
                        </a:solidFill>
                        <a:latin typeface="+mn-lt"/>
                        <a:cs typeface="Lucida Sans Unicode"/>
                      </a:endParaRPr>
                    </a:p>
                    <a:p>
                      <a:r>
                        <a:rPr lang="ru-RU" sz="900" b="0" baseline="0" dirty="0" smtClean="0">
                          <a:solidFill>
                            <a:srgbClr val="000000"/>
                          </a:solidFill>
                          <a:latin typeface="+mn-lt"/>
                          <a:cs typeface="Lucida Sans Unicode"/>
                        </a:rPr>
                        <a:t>Любители конкурсов</a:t>
                      </a:r>
                    </a:p>
                    <a:p>
                      <a:r>
                        <a:rPr lang="ru-RU" sz="900" b="0" baseline="0" dirty="0" smtClean="0">
                          <a:solidFill>
                            <a:srgbClr val="000000"/>
                          </a:solidFill>
                          <a:latin typeface="+mn-lt"/>
                          <a:cs typeface="Lucida Sans Unicode"/>
                        </a:rPr>
                        <a:t>Передаваемые из </a:t>
                      </a:r>
                      <a:r>
                        <a:rPr lang="en-US" sz="900" b="0" baseline="0" dirty="0" smtClean="0">
                          <a:solidFill>
                            <a:srgbClr val="000000"/>
                          </a:solidFill>
                          <a:latin typeface="+mn-lt"/>
                          <a:cs typeface="Lucida Sans Unicode"/>
                        </a:rPr>
                        <a:t>CRM</a:t>
                      </a:r>
                      <a:r>
                        <a:rPr lang="ru-RU" sz="900" b="0" baseline="0" dirty="0" smtClean="0">
                          <a:solidFill>
                            <a:srgbClr val="000000"/>
                          </a:solidFill>
                          <a:latin typeface="+mn-lt"/>
                          <a:cs typeface="Lucida Sans Unicode"/>
                        </a:rPr>
                        <a:t> данные</a:t>
                      </a:r>
                      <a:endParaRPr lang="ru-RU" sz="900" b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8580" marR="68580" marT="34290" marB="34290"/>
                </a:tc>
              </a:tr>
              <a:tr h="411114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ПРИОРИТЕТЫ ОТКРУТКИ</a:t>
                      </a:r>
                    </a:p>
                    <a:p>
                      <a:r>
                        <a:rPr lang="ru-RU" sz="1200" b="1" dirty="0" smtClean="0"/>
                        <a:t>девять приоритетов</a:t>
                      </a:r>
                    </a:p>
                    <a:p>
                      <a:endParaRPr lang="ru-RU" sz="12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100" b="0" baseline="0" dirty="0" smtClean="0">
                          <a:solidFill>
                            <a:srgbClr val="000000"/>
                          </a:solidFill>
                          <a:latin typeface="+mn-lt"/>
                          <a:cs typeface="Lucida Sans Unicode"/>
                        </a:rPr>
                        <a:t>9-8 статика, крупные пакеты, узкие </a:t>
                      </a:r>
                      <a:r>
                        <a:rPr lang="ru-RU" sz="1100" b="0" baseline="0" dirty="0" err="1" smtClean="0">
                          <a:solidFill>
                            <a:srgbClr val="000000"/>
                          </a:solidFill>
                          <a:latin typeface="+mn-lt"/>
                          <a:cs typeface="Lucida Sans Unicode"/>
                        </a:rPr>
                        <a:t>таргетинги</a:t>
                      </a:r>
                      <a:r>
                        <a:rPr lang="ru-RU" sz="1100" b="0" baseline="0" dirty="0" smtClean="0">
                          <a:solidFill>
                            <a:srgbClr val="000000"/>
                          </a:solidFill>
                          <a:latin typeface="+mn-lt"/>
                          <a:cs typeface="Lucida Sans Unicode"/>
                        </a:rPr>
                        <a:t>, </a:t>
                      </a:r>
                    </a:p>
                    <a:p>
                      <a:r>
                        <a:rPr lang="ru-RU" sz="1100" b="0" baseline="0" dirty="0" smtClean="0">
                          <a:solidFill>
                            <a:srgbClr val="000000"/>
                          </a:solidFill>
                          <a:latin typeface="+mn-lt"/>
                          <a:cs typeface="Lucida Sans Unicode"/>
                        </a:rPr>
                        <a:t>7-5 средние заказы, </a:t>
                      </a:r>
                      <a:r>
                        <a:rPr lang="ru-RU" sz="1100" b="0" baseline="0" dirty="0" err="1" smtClean="0">
                          <a:solidFill>
                            <a:srgbClr val="000000"/>
                          </a:solidFill>
                          <a:latin typeface="+mn-lt"/>
                          <a:cs typeface="Lucida Sans Unicode"/>
                        </a:rPr>
                        <a:t>ретаргетеры</a:t>
                      </a:r>
                      <a:r>
                        <a:rPr lang="ru-RU" sz="1100" b="0" baseline="0" dirty="0" smtClean="0">
                          <a:solidFill>
                            <a:srgbClr val="000000"/>
                          </a:solidFill>
                          <a:latin typeface="+mn-lt"/>
                          <a:cs typeface="Lucida Sans Unicode"/>
                        </a:rPr>
                        <a:t>, </a:t>
                      </a:r>
                    </a:p>
                    <a:p>
                      <a:r>
                        <a:rPr lang="ru-RU" sz="1100" b="0" baseline="0" dirty="0" smtClean="0">
                          <a:solidFill>
                            <a:srgbClr val="000000"/>
                          </a:solidFill>
                          <a:latin typeface="+mn-lt"/>
                          <a:cs typeface="Lucida Sans Unicode"/>
                        </a:rPr>
                        <a:t>4-3 </a:t>
                      </a:r>
                      <a:r>
                        <a:rPr lang="ru-RU" sz="1100" b="0" baseline="0" dirty="0" err="1" smtClean="0">
                          <a:solidFill>
                            <a:srgbClr val="000000"/>
                          </a:solidFill>
                          <a:latin typeface="+mn-lt"/>
                          <a:cs typeface="Lucida Sans Unicode"/>
                        </a:rPr>
                        <a:t>внутренее</a:t>
                      </a:r>
                      <a:r>
                        <a:rPr lang="ru-RU" sz="1100" b="0" baseline="0" dirty="0" smtClean="0">
                          <a:solidFill>
                            <a:srgbClr val="000000"/>
                          </a:solidFill>
                          <a:latin typeface="+mn-lt"/>
                          <a:cs typeface="Lucida Sans Unicode"/>
                        </a:rPr>
                        <a:t> промо, остаточный трафик, </a:t>
                      </a:r>
                    </a:p>
                    <a:p>
                      <a:r>
                        <a:rPr lang="ru-RU" sz="1100" b="0" baseline="0" dirty="0" smtClean="0">
                          <a:solidFill>
                            <a:srgbClr val="000000"/>
                          </a:solidFill>
                          <a:latin typeface="+mn-lt"/>
                          <a:cs typeface="Lucida Sans Unicode"/>
                        </a:rPr>
                        <a:t>2-1 заглушки</a:t>
                      </a:r>
                      <a:endParaRPr lang="ru-RU" sz="1100" b="0" dirty="0" smtClean="0">
                        <a:solidFill>
                          <a:srgbClr val="000000"/>
                        </a:solidFill>
                        <a:latin typeface="+mn-lt"/>
                        <a:cs typeface="Lucida Sans Unicode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ru-RU" sz="900" b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8580" marR="68580" marT="34290" marB="34290"/>
                </a:tc>
              </a:tr>
              <a:tr h="320040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PROGRAMMATIC</a:t>
                      </a:r>
                      <a:endParaRPr lang="ru-RU" sz="12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 smtClean="0">
                          <a:solidFill>
                            <a:srgbClr val="000000"/>
                          </a:solidFill>
                          <a:latin typeface="+mn-lt"/>
                          <a:cs typeface="Lucida Sans Unicode"/>
                        </a:rPr>
                        <a:t>SSP</a:t>
                      </a:r>
                      <a:r>
                        <a:rPr lang="ru-RU" sz="900" b="0" dirty="0" smtClean="0">
                          <a:solidFill>
                            <a:srgbClr val="000000"/>
                          </a:solidFill>
                          <a:latin typeface="+mn-lt"/>
                          <a:cs typeface="Lucida Sans Unicode"/>
                        </a:rPr>
                        <a:t>- модуль </a:t>
                      </a:r>
                      <a:r>
                        <a:rPr lang="en-US" sz="900" b="0" dirty="0" smtClean="0">
                          <a:solidFill>
                            <a:srgbClr val="000000"/>
                          </a:solidFill>
                          <a:latin typeface="+mn-lt"/>
                          <a:hlinkClick r:id="rId6"/>
                        </a:rPr>
                        <a:t>http://www.adriver.ru/doc/edu-n/pub/rtb/adriver-ssp/</a:t>
                      </a:r>
                      <a:endParaRPr lang="ru-RU" sz="900" b="0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r>
                        <a:rPr lang="en-US" sz="900" b="0" dirty="0" smtClean="0">
                          <a:solidFill>
                            <a:srgbClr val="000000"/>
                          </a:solidFill>
                          <a:latin typeface="+mn-lt"/>
                          <a:cs typeface="Lucida Sans Unicode"/>
                        </a:rPr>
                        <a:t>DMP-</a:t>
                      </a:r>
                      <a:r>
                        <a:rPr lang="ru-RU" sz="900" b="0" dirty="0" smtClean="0">
                          <a:solidFill>
                            <a:srgbClr val="000000"/>
                          </a:solidFill>
                          <a:latin typeface="+mn-lt"/>
                          <a:cs typeface="Lucida Sans Unicode"/>
                        </a:rPr>
                        <a:t>данные</a:t>
                      </a:r>
                      <a:r>
                        <a:rPr lang="ru-RU" sz="900" b="0" baseline="0" dirty="0" smtClean="0">
                          <a:solidFill>
                            <a:srgbClr val="000000"/>
                          </a:solidFill>
                          <a:latin typeface="+mn-lt"/>
                          <a:cs typeface="Lucida Sans Unicode"/>
                        </a:rPr>
                        <a:t> </a:t>
                      </a:r>
                      <a:r>
                        <a:rPr lang="en-US" sz="900" b="0" baseline="0" dirty="0" smtClean="0">
                          <a:solidFill>
                            <a:srgbClr val="000000"/>
                          </a:solidFill>
                          <a:latin typeface="+mn-lt"/>
                          <a:cs typeface="Lucida Sans Unicode"/>
                          <a:hlinkClick r:id="rId7"/>
                        </a:rPr>
                        <a:t>http://www.adriver.ru/rtb/dmp/</a:t>
                      </a:r>
                      <a:endParaRPr lang="ru-RU" sz="900" b="0" dirty="0" smtClean="0">
                        <a:solidFill>
                          <a:srgbClr val="000000"/>
                        </a:solidFill>
                        <a:latin typeface="+mn-lt"/>
                        <a:cs typeface="Lucida Sans Unicode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ru-RU" sz="900" b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8580" marR="68580" marT="34290" marB="34290"/>
                </a:tc>
              </a:tr>
              <a:tr h="411114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Работа</a:t>
                      </a:r>
                      <a:r>
                        <a:rPr lang="ru-RU" sz="1200" b="1" baseline="0" dirty="0" smtClean="0"/>
                        <a:t> с собственной аудиторией</a:t>
                      </a:r>
                      <a:endParaRPr lang="ru-RU" sz="12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000" b="0" dirty="0" smtClean="0">
                          <a:solidFill>
                            <a:srgbClr val="000000"/>
                          </a:solidFill>
                          <a:latin typeface="+mn-lt"/>
                          <a:cs typeface="Lucida Sans Unicode"/>
                        </a:rPr>
                        <a:t>Для</a:t>
                      </a:r>
                      <a:r>
                        <a:rPr lang="ru-RU" sz="1000" b="0" baseline="0" dirty="0" smtClean="0">
                          <a:solidFill>
                            <a:srgbClr val="000000"/>
                          </a:solidFill>
                          <a:latin typeface="+mn-lt"/>
                          <a:cs typeface="Lucida Sans Unicode"/>
                        </a:rPr>
                        <a:t> рекламодателей (</a:t>
                      </a:r>
                      <a:r>
                        <a:rPr lang="ru-RU" sz="1000" b="0" baseline="0" dirty="0" err="1" smtClean="0">
                          <a:solidFill>
                            <a:srgbClr val="000000"/>
                          </a:solidFill>
                          <a:latin typeface="+mn-lt"/>
                          <a:cs typeface="Lucida Sans Unicode"/>
                        </a:rPr>
                        <a:t>ретаргетинги</a:t>
                      </a:r>
                      <a:r>
                        <a:rPr lang="ru-RU" sz="1000" b="0" baseline="0" dirty="0" smtClean="0">
                          <a:solidFill>
                            <a:srgbClr val="000000"/>
                          </a:solidFill>
                          <a:latin typeface="+mn-lt"/>
                          <a:cs typeface="Lucida Sans Unicode"/>
                        </a:rPr>
                        <a:t>, </a:t>
                      </a:r>
                      <a:r>
                        <a:rPr lang="ru-RU" sz="1000" b="0" baseline="0" dirty="0" err="1" smtClean="0">
                          <a:solidFill>
                            <a:srgbClr val="000000"/>
                          </a:solidFill>
                          <a:latin typeface="+mn-lt"/>
                          <a:cs typeface="Lucida Sans Unicode"/>
                        </a:rPr>
                        <a:t>кастомные</a:t>
                      </a:r>
                      <a:r>
                        <a:rPr lang="ru-RU" sz="1000" b="0" baseline="0" dirty="0" smtClean="0">
                          <a:solidFill>
                            <a:srgbClr val="000000"/>
                          </a:solidFill>
                          <a:latin typeface="+mn-lt"/>
                          <a:cs typeface="Lucida Sans Unicode"/>
                        </a:rPr>
                        <a:t> сегменты)</a:t>
                      </a:r>
                    </a:p>
                    <a:p>
                      <a:r>
                        <a:rPr lang="ru-RU" sz="1000" b="0" baseline="0" dirty="0" smtClean="0">
                          <a:solidFill>
                            <a:srgbClr val="000000"/>
                          </a:solidFill>
                          <a:latin typeface="+mn-lt"/>
                          <a:cs typeface="Lucida Sans Unicode"/>
                        </a:rPr>
                        <a:t>Для рекламной площадки (расширение аудитории)</a:t>
                      </a:r>
                      <a:endParaRPr lang="ru-RU" sz="1000" b="0" dirty="0" smtClean="0">
                        <a:solidFill>
                          <a:srgbClr val="000000"/>
                        </a:solidFill>
                        <a:latin typeface="+mn-lt"/>
                        <a:cs typeface="Lucida Sans Unicode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ru-RU" sz="900" b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9145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52998" y="103210"/>
            <a:ext cx="8891002" cy="496491"/>
          </a:xfrm>
        </p:spPr>
        <p:txBody>
          <a:bodyPr lIns="68580" tIns="34290" rIns="68580" bIns="34290" anchor="ctr"/>
          <a:lstStyle/>
          <a:p>
            <a:r>
              <a:rPr lang="ru-RU" sz="2000" b="1" dirty="0" smtClean="0"/>
              <a:t>КАК отслеживать: функции ведения заказов </a:t>
            </a:r>
            <a:endParaRPr lang="en-US" sz="20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5550417"/>
              </p:ext>
            </p:extLst>
          </p:nvPr>
        </p:nvGraphicFramePr>
        <p:xfrm>
          <a:off x="238124" y="802652"/>
          <a:ext cx="8499476" cy="3751201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4346576"/>
                <a:gridCol w="4152900"/>
              </a:tblGrid>
              <a:tr h="238748"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Для</a:t>
                      </a:r>
                      <a:r>
                        <a:rPr lang="ru-RU" sz="1500" baseline="0" dirty="0" smtClean="0"/>
                        <a:t> трафик-менеджера</a:t>
                      </a:r>
                      <a:endParaRPr lang="ru-RU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Подробнее</a:t>
                      </a:r>
                      <a:endParaRPr lang="ru-RU" sz="1500" dirty="0"/>
                    </a:p>
                  </a:txBody>
                  <a:tcPr marL="68580" marR="68580" marT="34290" marB="34290"/>
                </a:tc>
              </a:tr>
              <a:tr h="3860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Мониторинг: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Стартовали,</a:t>
                      </a:r>
                      <a:r>
                        <a:rPr lang="ru-RU" sz="1000" baseline="0" dirty="0" smtClean="0"/>
                        <a:t> не стартовали, в ожидании</a:t>
                      </a:r>
                      <a:endParaRPr lang="ru-RU" sz="10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Процент </a:t>
                      </a:r>
                      <a:r>
                        <a:rPr lang="ru-RU" sz="1000" dirty="0" err="1" smtClean="0"/>
                        <a:t>открутки</a:t>
                      </a:r>
                      <a:r>
                        <a:rPr lang="ru-RU" sz="1000" dirty="0" smtClean="0"/>
                        <a:t> заказа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Список кампаний</a:t>
                      </a:r>
                      <a:r>
                        <a:rPr lang="ru-RU" sz="1000" baseline="0" dirty="0" smtClean="0"/>
                        <a:t> за период</a:t>
                      </a:r>
                      <a:endParaRPr lang="ru-RU" sz="10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 baseline="0" dirty="0" smtClean="0">
                          <a:hlinkClick r:id="rId2"/>
                        </a:rPr>
                        <a:t>http://www.adriver.ru/doc/edu-n/pub/admanag/rkmonitor/</a:t>
                      </a:r>
                      <a:endParaRPr lang="ru-RU" sz="900" b="0" baseline="0" dirty="0" smtClean="0"/>
                    </a:p>
                  </a:txBody>
                  <a:tcPr marL="68580" marR="68580" marT="34290" marB="34290"/>
                </a:tc>
              </a:tr>
              <a:tr h="322568"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Автопродления</a:t>
                      </a:r>
                      <a:r>
                        <a:rPr lang="ru-RU" sz="1400" dirty="0" smtClean="0"/>
                        <a:t> кампаний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latin typeface="+mn-lt"/>
                        <a:cs typeface="Lucida Sans Unicode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hlinkClick r:id="rId3"/>
                        </a:rPr>
                        <a:t>http://www.adriver.ru/doc/edu-n/pub/admanag/optimization-instr/</a:t>
                      </a:r>
                      <a:endParaRPr lang="ru-RU" sz="900" b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8580" marR="68580" marT="34290" marB="34290"/>
                </a:tc>
              </a:tr>
              <a:tr h="3327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Быстрое копирования кампаний,</a:t>
                      </a:r>
                      <a:r>
                        <a:rPr lang="ru-RU" sz="1400" baseline="0" dirty="0" smtClean="0"/>
                        <a:t> </a:t>
                      </a:r>
                    </a:p>
                    <a:p>
                      <a:r>
                        <a:rPr lang="ru-RU" sz="1400" baseline="0" dirty="0" smtClean="0"/>
                        <a:t>сценариев, слайсов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latin typeface="+mn-lt"/>
                        <a:cs typeface="Lucida Sans Unicode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hlinkClick r:id="rId4"/>
                        </a:rPr>
                        <a:t>http://www.adriver.ru/doc/edu-n/pub/admanag/easycop/</a:t>
                      </a:r>
                      <a:endParaRPr lang="en-US" sz="900" dirty="0" smtClean="0"/>
                    </a:p>
                    <a:p>
                      <a:r>
                        <a:rPr lang="en-US" sz="900" dirty="0" smtClean="0">
                          <a:hlinkClick r:id="rId5"/>
                        </a:rPr>
                        <a:t>http://www.adriver.ru/about/news/2015/09/07/news_458.html</a:t>
                      </a:r>
                      <a:endParaRPr lang="ru-RU" sz="900" dirty="0" smtClean="0"/>
                    </a:p>
                    <a:p>
                      <a:r>
                        <a:rPr lang="en-US" sz="900" dirty="0" smtClean="0">
                          <a:hlinkClick r:id="rId6"/>
                        </a:rPr>
                        <a:t>http://www.adriver.ru/doc/edu-n/pub/slicemanag/slreadygo/</a:t>
                      </a:r>
                      <a:endParaRPr lang="ru-RU" sz="900" b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8580" marR="68580" marT="34290" marB="34290"/>
                </a:tc>
              </a:tr>
              <a:tr h="25736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Статус выполнения заказа – </a:t>
                      </a:r>
                    </a:p>
                    <a:p>
                      <a:r>
                        <a:rPr lang="ru-RU" sz="1400" dirty="0" err="1" smtClean="0"/>
                        <a:t>прогрессбар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открутки</a:t>
                      </a:r>
                      <a:endParaRPr lang="ru-RU" sz="1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hlinkClick r:id="rId7"/>
                        </a:rPr>
                        <a:t>http://www.adriver.ru/doc/edu-n/pub/admanag/view-order-status/</a:t>
                      </a:r>
                      <a:endParaRPr lang="ru-RU" sz="900" b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8580" marR="68580" marT="34290" marB="34290"/>
                </a:tc>
              </a:tr>
              <a:tr h="41111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Несколько</a:t>
                      </a:r>
                      <a:r>
                        <a:rPr lang="ru-RU" sz="1400" baseline="0" dirty="0" smtClean="0"/>
                        <a:t> внешних пикселей </a:t>
                      </a:r>
                    </a:p>
                    <a:p>
                      <a:r>
                        <a:rPr lang="ru-RU" sz="1400" baseline="0" dirty="0" smtClean="0"/>
                        <a:t>(исследователи, сбор аудитории)</a:t>
                      </a:r>
                      <a:endParaRPr lang="ru-RU" sz="1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hlinkClick r:id="rId8"/>
                        </a:rPr>
                        <a:t>http://www.adriver.ru/doc/edu-n/pub/addbaned/addeditb/</a:t>
                      </a:r>
                      <a:endParaRPr lang="en-US" sz="900" dirty="0" smtClean="0"/>
                    </a:p>
                    <a:p>
                      <a:endParaRPr lang="ru-RU" sz="900" b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8580" marR="68580" marT="34290" marB="34290"/>
                </a:tc>
              </a:tr>
              <a:tr h="41111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Идентификаторы</a:t>
                      </a:r>
                      <a:r>
                        <a:rPr lang="ru-RU" sz="1400" baseline="0" dirty="0" smtClean="0"/>
                        <a:t> внешних систем </a:t>
                      </a:r>
                    </a:p>
                    <a:p>
                      <a:r>
                        <a:rPr lang="ru-RU" sz="1400" baseline="0" dirty="0" smtClean="0"/>
                        <a:t>(</a:t>
                      </a:r>
                      <a:r>
                        <a:rPr lang="en-US" sz="1400" baseline="0" dirty="0" smtClean="0"/>
                        <a:t>ID </a:t>
                      </a:r>
                      <a:r>
                        <a:rPr lang="ru-RU" sz="1400" baseline="0" dirty="0" smtClean="0"/>
                        <a:t>в сторонней системе) для фин. отделов</a:t>
                      </a:r>
                      <a:endParaRPr lang="ru-RU" sz="1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hlinkClick r:id="rId9"/>
                        </a:rPr>
                        <a:t>http://www.adriver.ru/doc/edu-n/pub/admanag/adm/</a:t>
                      </a:r>
                      <a:endParaRPr lang="ru-RU" sz="900" dirty="0" smtClean="0"/>
                    </a:p>
                    <a:p>
                      <a:endParaRPr lang="ru-RU" sz="900" b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8580" marR="68580" marT="34290" marB="34290"/>
                </a:tc>
              </a:tr>
              <a:tr h="411114"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Автогенерации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en-US" sz="1400" baseline="0" dirty="0" smtClean="0"/>
                        <a:t>UTM-</a:t>
                      </a:r>
                      <a:r>
                        <a:rPr lang="ru-RU" sz="1400" baseline="0" dirty="0" smtClean="0"/>
                        <a:t>меток </a:t>
                      </a:r>
                      <a:r>
                        <a:rPr lang="en-US" sz="1400" baseline="0" dirty="0" smtClean="0"/>
                        <a:t>Google Analytics</a:t>
                      </a:r>
                      <a:endParaRPr lang="ru-RU" sz="1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hlinkClick r:id="rId10"/>
                        </a:rPr>
                        <a:t>http://www.adriver.ru/doc/app/faq/other/other_750.html</a:t>
                      </a:r>
                      <a:endParaRPr lang="en-US" sz="900" dirty="0" smtClean="0"/>
                    </a:p>
                    <a:p>
                      <a:endParaRPr lang="ru-RU" sz="900" b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6666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"/>
          <p:cNvSpPr>
            <a:spLocks noGrp="1"/>
          </p:cNvSpPr>
          <p:nvPr>
            <p:ph type="body" sz="quarter" idx="10"/>
          </p:nvPr>
        </p:nvSpPr>
        <p:spPr>
          <a:xfrm>
            <a:off x="344816" y="198408"/>
            <a:ext cx="5616574" cy="665192"/>
          </a:xfrm>
        </p:spPr>
        <p:txBody>
          <a:bodyPr/>
          <a:lstStyle/>
          <a:p>
            <a:r>
              <a:rPr lang="ru-RU" sz="3200" dirty="0" smtClean="0">
                <a:solidFill>
                  <a:schemeClr val="bg1"/>
                </a:solidFill>
                <a:latin typeface="Calibri" panose="020F0502020204030204" pitchFamily="34" charset="0"/>
                <a:cs typeface="Calibri"/>
              </a:rPr>
              <a:t>Управляющие роботы</a:t>
            </a:r>
            <a:endParaRPr lang="ru-RU" sz="3200" dirty="0">
              <a:solidFill>
                <a:schemeClr val="bg1"/>
              </a:solidFill>
              <a:latin typeface="Calibri" panose="020F0502020204030204" pitchFamily="34" charset="0"/>
              <a:cs typeface="Calibri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2577032" y="1027735"/>
            <a:ext cx="3049587" cy="651933"/>
          </a:xfrm>
        </p:spPr>
        <p:txBody>
          <a:bodyPr/>
          <a:lstStyle/>
          <a:p>
            <a:r>
              <a:rPr lang="ru-RU" sz="1800" b="0" dirty="0">
                <a:solidFill>
                  <a:schemeClr val="bg1"/>
                </a:solidFill>
                <a:latin typeface="Calibri" panose="020F0502020204030204" pitchFamily="34" charset="0"/>
                <a:cs typeface="Calibri"/>
              </a:rPr>
              <a:t>Управление </a:t>
            </a:r>
            <a:r>
              <a:rPr lang="ru-RU" sz="1800" b="0" dirty="0" smtClean="0">
                <a:solidFill>
                  <a:schemeClr val="bg1"/>
                </a:solidFill>
                <a:latin typeface="Calibri" panose="020F0502020204030204" pitchFamily="34" charset="0"/>
                <a:cs typeface="Calibri"/>
              </a:rPr>
              <a:t>по расписанию</a:t>
            </a:r>
            <a:endParaRPr lang="ru-RU" sz="1800" b="0" dirty="0">
              <a:solidFill>
                <a:schemeClr val="bg1"/>
              </a:solidFill>
              <a:latin typeface="Calibri" panose="020F0502020204030204" pitchFamily="34" charset="0"/>
              <a:cs typeface="Calibri"/>
            </a:endParaRPr>
          </a:p>
        </p:txBody>
      </p:sp>
      <p:sp>
        <p:nvSpPr>
          <p:cNvPr id="6" name="Текст 2"/>
          <p:cNvSpPr>
            <a:spLocks noGrp="1"/>
          </p:cNvSpPr>
          <p:nvPr>
            <p:ph type="body" sz="quarter" idx="19"/>
          </p:nvPr>
        </p:nvSpPr>
        <p:spPr>
          <a:xfrm>
            <a:off x="6145250" y="1239402"/>
            <a:ext cx="2947987" cy="440266"/>
          </a:xfrm>
        </p:spPr>
        <p:txBody>
          <a:bodyPr/>
          <a:lstStyle/>
          <a:p>
            <a:r>
              <a:rPr lang="ru-RU" sz="1800" dirty="0" smtClean="0">
                <a:solidFill>
                  <a:schemeClr val="bg1"/>
                </a:solidFill>
                <a:latin typeface="Calibri" panose="020F0502020204030204" pitchFamily="34" charset="0"/>
                <a:cs typeface="Calibri"/>
              </a:rPr>
              <a:t>Оптимизация </a:t>
            </a:r>
            <a:r>
              <a:rPr lang="ru-RU" sz="1800" dirty="0">
                <a:solidFill>
                  <a:schemeClr val="bg1"/>
                </a:solidFill>
                <a:latin typeface="Calibri" panose="020F0502020204030204" pitchFamily="34" charset="0"/>
                <a:cs typeface="Calibri"/>
              </a:rPr>
              <a:t>по </a:t>
            </a:r>
            <a:r>
              <a:rPr lang="en-US" sz="1800" dirty="0" smtClean="0">
                <a:solidFill>
                  <a:schemeClr val="bg1"/>
                </a:solidFill>
                <a:latin typeface="Calibri" panose="020F0502020204030204" pitchFamily="34" charset="0"/>
                <a:cs typeface="Calibri"/>
              </a:rPr>
              <a:t>CTR</a:t>
            </a:r>
            <a:endParaRPr lang="ru-RU" sz="1800" dirty="0">
              <a:solidFill>
                <a:schemeClr val="bg1"/>
              </a:solidFill>
              <a:latin typeface="Calibri" panose="020F0502020204030204" pitchFamily="34" charset="0"/>
              <a:cs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77032" y="1725006"/>
            <a:ext cx="27428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rgbClr val="FFFFFF"/>
                </a:solidFill>
                <a:latin typeface="Calibri" panose="020F0502020204030204" pitchFamily="34" charset="0"/>
                <a:cs typeface="Calibri"/>
              </a:rPr>
              <a:t>автоматический расчет нормы показов и кликов в </a:t>
            </a:r>
            <a:r>
              <a:rPr lang="ru-RU" sz="1200" dirty="0" smtClean="0">
                <a:solidFill>
                  <a:srgbClr val="FFFFFF"/>
                </a:solidFill>
                <a:latin typeface="Calibri" panose="020F0502020204030204" pitchFamily="34" charset="0"/>
                <a:cs typeface="Calibri"/>
              </a:rPr>
              <a:t>сутки</a:t>
            </a:r>
            <a:endParaRPr lang="ru-RU" sz="1200" dirty="0">
              <a:solidFill>
                <a:srgbClr val="FFFFFF"/>
              </a:solidFill>
              <a:latin typeface="Calibri" panose="020F0502020204030204" pitchFamily="34" charset="0"/>
              <a:cs typeface="Calibri"/>
            </a:endParaRPr>
          </a:p>
          <a:p>
            <a:pPr marL="171450" indent="-1714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rgbClr val="FFFFFF"/>
                </a:solidFill>
                <a:latin typeface="Calibri" panose="020F0502020204030204" pitchFamily="34" charset="0"/>
                <a:cs typeface="Calibri"/>
              </a:rPr>
              <a:t>учет интенсивности трафика </a:t>
            </a:r>
            <a:r>
              <a:rPr lang="ru-RU" sz="1200" dirty="0" smtClean="0">
                <a:solidFill>
                  <a:srgbClr val="FFFFFF"/>
                </a:solidFill>
                <a:latin typeface="Calibri" panose="020F0502020204030204" pitchFamily="34" charset="0"/>
                <a:cs typeface="Calibri"/>
              </a:rPr>
              <a:t>сайта</a:t>
            </a:r>
            <a:endParaRPr lang="en-US" sz="1200" dirty="0" smtClean="0">
              <a:solidFill>
                <a:srgbClr val="FFFFFF"/>
              </a:solidFill>
              <a:latin typeface="Calibri" panose="020F0502020204030204" pitchFamily="34" charset="0"/>
              <a:cs typeface="Calibri"/>
            </a:endParaRPr>
          </a:p>
          <a:p>
            <a:pPr marL="171450" indent="-1714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sz="1200" dirty="0" smtClean="0">
                <a:solidFill>
                  <a:srgbClr val="FFFFFF"/>
                </a:solidFill>
                <a:latin typeface="Calibri" panose="020F0502020204030204" pitchFamily="34" charset="0"/>
                <a:cs typeface="Calibri"/>
              </a:rPr>
              <a:t>«</a:t>
            </a:r>
            <a:r>
              <a:rPr lang="ru-RU" sz="1200" dirty="0">
                <a:solidFill>
                  <a:srgbClr val="FFFFFF"/>
                </a:solidFill>
                <a:latin typeface="Calibri" panose="020F0502020204030204" pitchFamily="34" charset="0"/>
                <a:cs typeface="Calibri"/>
              </a:rPr>
              <a:t>запасные» показы на случай </a:t>
            </a:r>
            <a:r>
              <a:rPr lang="ru-RU" sz="1200" dirty="0" smtClean="0">
                <a:solidFill>
                  <a:srgbClr val="FFFFFF"/>
                </a:solidFill>
                <a:latin typeface="Calibri" panose="020F0502020204030204" pitchFamily="34" charset="0"/>
                <a:cs typeface="Calibri"/>
              </a:rPr>
              <a:t>недокрута</a:t>
            </a:r>
            <a:endParaRPr lang="ru-RU" sz="1200" dirty="0">
              <a:solidFill>
                <a:srgbClr val="FFFFFF"/>
              </a:solidFill>
              <a:latin typeface="Calibri" panose="020F0502020204030204" pitchFamily="34" charset="0"/>
              <a:cs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45250" y="1728393"/>
            <a:ext cx="21928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1200"/>
              </a:spcAft>
              <a:buClr>
                <a:srgbClr val="FFFFFF"/>
              </a:buClr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rgbClr val="FFFFFF"/>
                </a:solidFill>
                <a:latin typeface="Calibri" panose="020F0502020204030204" pitchFamily="34" charset="0"/>
                <a:cs typeface="Calibri"/>
              </a:rPr>
              <a:t>лучший баннер по </a:t>
            </a:r>
            <a:r>
              <a:rPr lang="en-US" sz="1200" dirty="0">
                <a:solidFill>
                  <a:srgbClr val="FFFFFF"/>
                </a:solidFill>
                <a:latin typeface="Calibri" panose="020F0502020204030204" pitchFamily="34" charset="0"/>
                <a:cs typeface="Calibri"/>
              </a:rPr>
              <a:t>CTR </a:t>
            </a:r>
            <a:r>
              <a:rPr lang="ru-RU" sz="1200" dirty="0">
                <a:solidFill>
                  <a:srgbClr val="FFFFFF"/>
                </a:solidFill>
                <a:latin typeface="Calibri" panose="020F0502020204030204" pitchFamily="34" charset="0"/>
                <a:cs typeface="Calibri"/>
              </a:rPr>
              <a:t>в сценарии – 70% </a:t>
            </a:r>
            <a:r>
              <a:rPr lang="ru-RU" sz="1200" dirty="0" smtClean="0">
                <a:solidFill>
                  <a:srgbClr val="FFFFFF"/>
                </a:solidFill>
                <a:latin typeface="Calibri" panose="020F0502020204030204" pitchFamily="34" charset="0"/>
                <a:cs typeface="Calibri"/>
              </a:rPr>
              <a:t>показов</a:t>
            </a:r>
            <a:endParaRPr lang="en-US" sz="1200" dirty="0" smtClean="0">
              <a:solidFill>
                <a:srgbClr val="FFFFFF"/>
              </a:solidFill>
              <a:latin typeface="Calibri" panose="020F0502020204030204" pitchFamily="34" charset="0"/>
              <a:cs typeface="Calibri"/>
            </a:endParaRPr>
          </a:p>
          <a:p>
            <a:pPr marL="171450" indent="-171450">
              <a:spcAft>
                <a:spcPts val="1200"/>
              </a:spcAft>
              <a:buClr>
                <a:srgbClr val="FFFFFF"/>
              </a:buClr>
              <a:buFont typeface="Wingdings" panose="05000000000000000000" pitchFamily="2" charset="2"/>
              <a:buChar char="§"/>
            </a:pPr>
            <a:r>
              <a:rPr lang="ru-RU" sz="1200" dirty="0" smtClean="0">
                <a:solidFill>
                  <a:srgbClr val="FFFFFF"/>
                </a:solidFill>
                <a:latin typeface="Calibri" panose="020F0502020204030204" pitchFamily="34" charset="0"/>
                <a:cs typeface="Calibri"/>
              </a:rPr>
              <a:t>остальным </a:t>
            </a:r>
            <a:r>
              <a:rPr lang="ru-RU" sz="1200" dirty="0">
                <a:solidFill>
                  <a:srgbClr val="FFFFFF"/>
                </a:solidFill>
                <a:latin typeface="Calibri" panose="020F0502020204030204" pitchFamily="34" charset="0"/>
                <a:cs typeface="Calibri"/>
              </a:rPr>
              <a:t>баннерам сценария – 30% </a:t>
            </a:r>
            <a:r>
              <a:rPr lang="ru-RU" sz="1200" dirty="0" smtClean="0">
                <a:solidFill>
                  <a:srgbClr val="FFFFFF"/>
                </a:solidFill>
                <a:latin typeface="Calibri" panose="020F0502020204030204" pitchFamily="34" charset="0"/>
                <a:cs typeface="Calibri"/>
              </a:rPr>
              <a:t>трафика</a:t>
            </a:r>
            <a:endParaRPr lang="en-US" sz="1200" dirty="0" smtClean="0">
              <a:solidFill>
                <a:srgbClr val="FFFFFF"/>
              </a:solidFill>
              <a:latin typeface="Calibri" panose="020F0502020204030204" pitchFamily="34" charset="0"/>
              <a:cs typeface="Calibri"/>
            </a:endParaRPr>
          </a:p>
          <a:p>
            <a:pPr marL="171450" indent="-171450">
              <a:spcAft>
                <a:spcPts val="1200"/>
              </a:spcAft>
              <a:buClr>
                <a:srgbClr val="FFFFFF"/>
              </a:buClr>
              <a:buFont typeface="Wingdings" panose="05000000000000000000" pitchFamily="2" charset="2"/>
              <a:buChar char="§"/>
            </a:pPr>
            <a:r>
              <a:rPr lang="ru-RU" sz="1200" dirty="0" smtClean="0">
                <a:solidFill>
                  <a:srgbClr val="FFFFFF"/>
                </a:solidFill>
                <a:latin typeface="Calibri" panose="020F0502020204030204" pitchFamily="34" charset="0"/>
                <a:cs typeface="Calibri"/>
              </a:rPr>
              <a:t>пересчет </a:t>
            </a:r>
            <a:r>
              <a:rPr lang="ru-RU" sz="1200" dirty="0">
                <a:solidFill>
                  <a:srgbClr val="FFFFFF"/>
                </a:solidFill>
                <a:latin typeface="Calibri" panose="020F0502020204030204" pitchFamily="34" charset="0"/>
                <a:cs typeface="Calibri"/>
              </a:rPr>
              <a:t>каждый </a:t>
            </a:r>
            <a:r>
              <a:rPr lang="ru-RU" sz="1200" dirty="0" smtClean="0">
                <a:solidFill>
                  <a:srgbClr val="FFFFFF"/>
                </a:solidFill>
                <a:latin typeface="Calibri" panose="020F0502020204030204" pitchFamily="34" charset="0"/>
                <a:cs typeface="Calibri"/>
              </a:rPr>
              <a:t>час</a:t>
            </a:r>
            <a:endParaRPr lang="ru-RU" sz="1200" dirty="0">
              <a:solidFill>
                <a:srgbClr val="FFFFFF"/>
              </a:solidFill>
              <a:latin typeface="Calibri" panose="020F0502020204030204" pitchFamily="34" charset="0"/>
              <a:cs typeface="Calibri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45250" y="3519337"/>
            <a:ext cx="32105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FF"/>
                </a:solidFill>
                <a:latin typeface="Calibri" panose="020F0502020204030204" pitchFamily="34" charset="0"/>
                <a:cs typeface="Calibri"/>
              </a:rPr>
              <a:t>Выше общий </a:t>
            </a:r>
            <a:r>
              <a:rPr lang="en-US" dirty="0" smtClean="0">
                <a:solidFill>
                  <a:srgbClr val="FFFFFF"/>
                </a:solidFill>
                <a:latin typeface="Calibri" panose="020F0502020204030204" pitchFamily="34" charset="0"/>
                <a:cs typeface="Calibri"/>
              </a:rPr>
              <a:t>CTR </a:t>
            </a:r>
            <a:r>
              <a:rPr lang="ru-RU" dirty="0" smtClean="0">
                <a:solidFill>
                  <a:srgbClr val="FFFFFF"/>
                </a:solidFill>
                <a:latin typeface="Calibri" panose="020F0502020204030204" pitchFamily="34" charset="0"/>
                <a:cs typeface="Calibri"/>
              </a:rPr>
              <a:t>по рекламной кампании!</a:t>
            </a:r>
            <a:endParaRPr lang="ru-RU" dirty="0">
              <a:solidFill>
                <a:srgbClr val="FFFFFF"/>
              </a:solidFill>
              <a:latin typeface="Calibri" panose="020F0502020204030204" pitchFamily="34" charset="0"/>
              <a:cs typeface="Calibri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991" y="3204690"/>
            <a:ext cx="1687254" cy="250303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1352" y="216169"/>
            <a:ext cx="1730444" cy="25371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105" y="1254114"/>
            <a:ext cx="1618296" cy="1698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709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52998" y="103210"/>
            <a:ext cx="8891002" cy="496491"/>
          </a:xfrm>
        </p:spPr>
        <p:txBody>
          <a:bodyPr lIns="68580" tIns="34290" rIns="68580" bIns="34290" anchor="ctr"/>
          <a:lstStyle/>
          <a:p>
            <a:r>
              <a:rPr lang="ru-RU" sz="2000" b="1" dirty="0" smtClean="0"/>
              <a:t>Шаги по настройке системы</a:t>
            </a:r>
            <a:endParaRPr lang="en-US" sz="20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5072637"/>
              </p:ext>
            </p:extLst>
          </p:nvPr>
        </p:nvGraphicFramePr>
        <p:xfrm>
          <a:off x="238124" y="699236"/>
          <a:ext cx="8664576" cy="4134994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3825876"/>
                <a:gridCol w="4838700"/>
              </a:tblGrid>
              <a:tr h="458558"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Способ</a:t>
                      </a:r>
                      <a:endParaRPr lang="ru-RU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Подробнее</a:t>
                      </a:r>
                      <a:endParaRPr lang="ru-RU" sz="1500" dirty="0"/>
                    </a:p>
                  </a:txBody>
                  <a:tcPr marL="68580" marR="68580" marT="34290" marB="34290"/>
                </a:tc>
              </a:tr>
              <a:tr h="4229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Регистрация </a:t>
                      </a:r>
                      <a:endParaRPr lang="ru-RU" sz="1600" b="1" dirty="0" smtClean="0">
                        <a:solidFill>
                          <a:schemeClr val="tx1"/>
                        </a:solidFill>
                        <a:latin typeface="+mn-lt"/>
                        <a:cs typeface="Lucida Sans Unicode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b="0" baseline="0" dirty="0" smtClean="0">
                          <a:hlinkClick r:id="rId2"/>
                        </a:rPr>
                        <a:t>http://www.adriver.ru/publisher/join/</a:t>
                      </a:r>
                      <a:endParaRPr lang="ru-RU" sz="1200" b="0" baseline="0" dirty="0" smtClean="0"/>
                    </a:p>
                  </a:txBody>
                  <a:tcPr marL="68580" marR="68580" marT="34290" marB="34290"/>
                </a:tc>
              </a:tr>
              <a:tr h="3880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latin typeface="+mn-lt"/>
                          <a:cs typeface="Lucida Sans Unicode"/>
                        </a:rPr>
                        <a:t>Внедрение системы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Для каждого издателя</a:t>
                      </a:r>
                      <a:r>
                        <a:rPr lang="ru-RU" sz="1200" baseline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200" baseline="0" dirty="0" err="1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AdRiver</a:t>
                      </a:r>
                      <a:r>
                        <a:rPr lang="en-US" sz="1200" baseline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1200" baseline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осуществляет работы:   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baseline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Анализ баннерных мест площадке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baseline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Выдача кодов баннерных мест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baseline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Тестирование кодов 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baseline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Помощь в установке кодов на площадке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baseline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Помощь в настройке рекламных кампаний</a:t>
                      </a:r>
                      <a:endParaRPr lang="en-US" sz="1200" baseline="0" dirty="0" smtClean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aseline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Пришлите нам заявку на внедрение на </a:t>
                      </a:r>
                      <a:r>
                        <a:rPr lang="en-US" sz="1200" baseline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hlinkClick r:id="rId3"/>
                        </a:rPr>
                        <a:t>sales@adriver.ru</a:t>
                      </a:r>
                      <a:endParaRPr lang="ru-RU" sz="1200" dirty="0" smtClean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</a:tr>
              <a:tr h="3880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Обучение</a:t>
                      </a:r>
                      <a:r>
                        <a:rPr lang="ru-RU" sz="1600" b="1" baseline="0" dirty="0" smtClean="0"/>
                        <a:t> сотрудников издателя</a:t>
                      </a:r>
                      <a:endParaRPr lang="ru-RU" sz="16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b="0" baseline="0" dirty="0" smtClean="0">
                          <a:hlinkClick r:id="rId4"/>
                        </a:rPr>
                        <a:t>http://www.adriver.ru/members/seminar/</a:t>
                      </a:r>
                      <a:endParaRPr lang="ru-RU" sz="1200" b="0" baseline="0" dirty="0" smtClean="0"/>
                    </a:p>
                  </a:txBody>
                  <a:tcPr marL="68580" marR="68580" marT="34290" marB="34290"/>
                </a:tc>
              </a:tr>
              <a:tr h="15167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Работа в личном кабинете 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ru-RU" sz="1200" b="1" dirty="0" smtClean="0"/>
                        <a:t>Сайты и баннерные места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ru-RU" sz="1200" b="1" dirty="0" smtClean="0"/>
                        <a:t>Рекламные кампании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ru-RU" sz="1200" b="1" dirty="0" smtClean="0"/>
                        <a:t>Баннеры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ru-RU" sz="1200" b="1" dirty="0" err="1" smtClean="0"/>
                        <a:t>Таргетинги</a:t>
                      </a:r>
                      <a:endParaRPr lang="ru-RU" sz="1200" b="1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1200" b="1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Подробнее в ссылке на сайте </a:t>
                      </a:r>
                      <a:endParaRPr lang="ru-RU" sz="12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rgbClr val="000000"/>
                          </a:solidFill>
                          <a:latin typeface="+mn-lt"/>
                          <a:hlinkClick r:id="rId5"/>
                        </a:rPr>
                        <a:t>http://www.adriver.ru/doc/edu-n/pub/</a:t>
                      </a:r>
                      <a:endParaRPr lang="ru-RU" sz="1200" b="0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endParaRPr lang="ru-RU" sz="1200" b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6819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52998" y="103210"/>
            <a:ext cx="8891002" cy="496491"/>
          </a:xfrm>
        </p:spPr>
        <p:txBody>
          <a:bodyPr lIns="68580" tIns="34290" rIns="68580" bIns="34290" anchor="ctr"/>
          <a:lstStyle/>
          <a:p>
            <a:r>
              <a:rPr lang="ru-RU" sz="2000" b="1" dirty="0" smtClean="0"/>
              <a:t>Доступ к Системе – базовый функционал и доп. услуги</a:t>
            </a:r>
            <a:endParaRPr lang="en-US" sz="20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0017919"/>
              </p:ext>
            </p:extLst>
          </p:nvPr>
        </p:nvGraphicFramePr>
        <p:xfrm>
          <a:off x="238124" y="699236"/>
          <a:ext cx="8664576" cy="2178848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3825876"/>
                <a:gridCol w="4838700"/>
              </a:tblGrid>
              <a:tr h="458558"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Способ</a:t>
                      </a:r>
                      <a:endParaRPr lang="ru-RU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Подробнее</a:t>
                      </a:r>
                      <a:endParaRPr lang="ru-RU" sz="1500" dirty="0"/>
                    </a:p>
                  </a:txBody>
                  <a:tcPr marL="68580" marR="68580" marT="34290" marB="34290"/>
                </a:tc>
              </a:tr>
              <a:tr h="4229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+mn-lt"/>
                          <a:cs typeface="+mn-cs"/>
                        </a:rPr>
                        <a:t>Возможности базовой услуги доступа</a:t>
                      </a:r>
                      <a:endParaRPr lang="ru-RU" sz="1600" b="1" dirty="0" smtClean="0">
                        <a:solidFill>
                          <a:schemeClr val="tx1"/>
                        </a:solidFill>
                        <a:latin typeface="+mn-lt"/>
                        <a:cs typeface="Lucida Sans Unicode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b="0" baseline="0" dirty="0" smtClean="0">
                          <a:hlinkClick r:id="rId2"/>
                        </a:rPr>
                        <a:t>http://www.adriver.ru/products/pub/system/</a:t>
                      </a:r>
                      <a:endParaRPr lang="ru-RU" sz="1200" b="0" baseline="0" dirty="0" smtClean="0"/>
                    </a:p>
                  </a:txBody>
                  <a:tcPr marL="68580" marR="68580" marT="34290" marB="34290"/>
                </a:tc>
              </a:tr>
              <a:tr h="3880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latin typeface="+mn-lt"/>
                          <a:cs typeface="Lucida Sans Unicode"/>
                        </a:rPr>
                        <a:t>Дополнительные услуги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+mn-lt"/>
                          <a:hlinkClick r:id="rId3"/>
                        </a:rPr>
                        <a:t>http://www.adriver.ru/products/pub/</a:t>
                      </a:r>
                      <a:endParaRPr lang="ru-RU" sz="1200" dirty="0" smtClean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</a:tr>
              <a:tr h="3880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Договорные</a:t>
                      </a:r>
                      <a:r>
                        <a:rPr lang="ru-RU" sz="1600" b="1" baseline="0" dirty="0" smtClean="0"/>
                        <a:t> отношения</a:t>
                      </a:r>
                      <a:endParaRPr lang="ru-RU" sz="16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b="0" baseline="0" dirty="0" smtClean="0">
                          <a:hlinkClick r:id="rId4"/>
                        </a:rPr>
                        <a:t>http://www.adriver.ru/publisher/privity/</a:t>
                      </a:r>
                      <a:endParaRPr lang="ru-RU" sz="1200" b="0" baseline="0" dirty="0" smtClean="0"/>
                    </a:p>
                  </a:txBody>
                  <a:tcPr marL="68580" marR="68580" marT="34290" marB="34290"/>
                </a:tc>
              </a:tr>
              <a:tr h="3880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Регламенты</a:t>
                      </a:r>
                      <a:r>
                        <a:rPr lang="ru-RU" sz="1600" b="1" baseline="0" dirty="0" smtClean="0"/>
                        <a:t> оказания услуг</a:t>
                      </a:r>
                      <a:endParaRPr lang="ru-RU" sz="16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b="0" baseline="0" dirty="0" smtClean="0">
                          <a:hlinkClick r:id="rId5"/>
                        </a:rPr>
                        <a:t>http://www.adriver.ru/publisher/regulations/</a:t>
                      </a:r>
                      <a:endParaRPr lang="ru-RU" sz="1200" b="0" baseline="0" dirty="0" smtClean="0"/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0291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oloway_шаблон_(16_9)">
  <a:themeElements>
    <a:clrScheme name="AdRiver Deep">
      <a:dk1>
        <a:srgbClr val="000000"/>
      </a:dk1>
      <a:lt1>
        <a:srgbClr val="FFFFFF"/>
      </a:lt1>
      <a:dk2>
        <a:srgbClr val="0078D7"/>
      </a:dk2>
      <a:lt2>
        <a:srgbClr val="FFFFFF"/>
      </a:lt2>
      <a:accent1>
        <a:srgbClr val="78D2F5"/>
      </a:accent1>
      <a:accent2>
        <a:srgbClr val="60C0EF"/>
      </a:accent2>
      <a:accent3>
        <a:srgbClr val="48AEE9"/>
      </a:accent3>
      <a:accent4>
        <a:srgbClr val="309CE3"/>
      </a:accent4>
      <a:accent5>
        <a:srgbClr val="0078D7"/>
      </a:accent5>
      <a:accent6>
        <a:srgbClr val="95D600"/>
      </a:accent6>
      <a:hlink>
        <a:srgbClr val="0078D7"/>
      </a:hlink>
      <a:folHlink>
        <a:srgbClr val="48AEE9"/>
      </a:folHlink>
    </a:clrScheme>
    <a:fontScheme name="AdRiver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lnSpc>
            <a:spcPts val="2160"/>
          </a:lnSpc>
          <a:defRPr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Soloway_шаблон_(16_9)">
  <a:themeElements>
    <a:clrScheme name="Soloway2015">
      <a:dk1>
        <a:srgbClr val="000000"/>
      </a:dk1>
      <a:lt1>
        <a:srgbClr val="FFFFFF"/>
      </a:lt1>
      <a:dk2>
        <a:srgbClr val="873F97"/>
      </a:dk2>
      <a:lt2>
        <a:srgbClr val="FFFFFF"/>
      </a:lt2>
      <a:accent1>
        <a:srgbClr val="8FC036"/>
      </a:accent1>
      <a:accent2>
        <a:srgbClr val="FFBC14"/>
      </a:accent2>
      <a:accent3>
        <a:srgbClr val="EC1B2E"/>
      </a:accent3>
      <a:accent4>
        <a:srgbClr val="00B4F0"/>
      </a:accent4>
      <a:accent5>
        <a:srgbClr val="0078C0"/>
      </a:accent5>
      <a:accent6>
        <a:srgbClr val="5B74B7"/>
      </a:accent6>
      <a:hlink>
        <a:srgbClr val="000000"/>
      </a:hlink>
      <a:folHlink>
        <a:srgbClr val="7F7F7F"/>
      </a:folHlink>
    </a:clrScheme>
    <a:fontScheme name="Solowa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lnSpc>
            <a:spcPts val="2160"/>
          </a:lnSpc>
          <a:defRPr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11878</TotalTime>
  <Words>2702</Words>
  <Application>Microsoft Macintosh PowerPoint</Application>
  <PresentationFormat>On-screen Show (16:9)</PresentationFormat>
  <Paragraphs>540</Paragraphs>
  <Slides>29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Soloway_шаблон_(16_9)</vt:lpstr>
      <vt:lpstr>1_Soloway_шаблон_(16_9)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a.ryndya</dc:creator>
  <cp:lastModifiedBy>iamtomato</cp:lastModifiedBy>
  <cp:revision>1131</cp:revision>
  <dcterms:created xsi:type="dcterms:W3CDTF">2014-02-04T08:36:06Z</dcterms:created>
  <dcterms:modified xsi:type="dcterms:W3CDTF">2016-07-12T12:10:44Z</dcterms:modified>
</cp:coreProperties>
</file>